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58" r:id="rId9"/>
    <p:sldId id="264" r:id="rId10"/>
    <p:sldId id="315" r:id="rId11"/>
    <p:sldId id="268" r:id="rId12"/>
    <p:sldId id="265" r:id="rId13"/>
    <p:sldId id="266" r:id="rId14"/>
    <p:sldId id="267" r:id="rId15"/>
    <p:sldId id="311" r:id="rId16"/>
    <p:sldId id="269" r:id="rId17"/>
    <p:sldId id="270" r:id="rId18"/>
    <p:sldId id="271" r:id="rId19"/>
    <p:sldId id="272" r:id="rId20"/>
    <p:sldId id="273" r:id="rId21"/>
    <p:sldId id="274" r:id="rId22"/>
    <p:sldId id="312" r:id="rId23"/>
    <p:sldId id="275" r:id="rId24"/>
    <p:sldId id="316" r:id="rId25"/>
    <p:sldId id="276" r:id="rId26"/>
    <p:sldId id="313" r:id="rId27"/>
    <p:sldId id="314" r:id="rId2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13" autoAdjust="0"/>
    <p:restoredTop sz="96253" autoAdjust="0"/>
  </p:normalViewPr>
  <p:slideViewPr>
    <p:cSldViewPr snapToGrid="0">
      <p:cViewPr varScale="1">
        <p:scale>
          <a:sx n="106" d="100"/>
          <a:sy n="106" d="100"/>
        </p:scale>
        <p:origin x="1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gif>
</file>

<file path=ppt/media/image36.jpeg>
</file>

<file path=ppt/media/image37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EEA69-23A1-42E6-8A8E-69265367360C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32DC1-1527-40D8-A549-9E85FCC62F7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4474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32DC1-1527-40D8-A549-9E85FCC62F74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9559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32DC1-1527-40D8-A549-9E85FCC62F74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4729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032DC1-1527-40D8-A549-9E85FCC62F74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8588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730A3C-FDF9-4800-8AFD-4BCD8D0D0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53E3757-6D53-40C1-AB0B-F281A53F9B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D69762-126C-4BE7-9284-856F82629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5981786-856E-404E-B3A8-77176B0CF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DF43E13-789F-425D-B959-813B62999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6506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577258-4D04-4C7F-A186-45D598D82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F297EAB-2080-4E40-8440-A3D1FF9BA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8E536D-4377-4DFF-98C7-F2BBE231D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0F0BAD5-1317-4C7A-B5B4-DC839C780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EC8E840-FC68-4B32-97FD-0D32E7F69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1506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7106ECA-FF2A-4891-AC3F-3F2CD24866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078346C-0336-4ECE-B2C3-0E52BCE74E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492B79-EB1F-48DC-8EE7-75EBD2867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28B5A1-FBCA-4DAF-992B-86EB71FB2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94291C0-7170-4A2C-9EE0-417096C65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9810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03D693-DF7C-4229-B03C-463D18212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64EEBF-D991-42BC-8E83-7F1467BCB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CC4DE67-6082-4D05-BDD9-CC0D22DC4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969AADB-B0E9-4D05-93B9-347D1823C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8277EF-DB27-4DC7-8031-F5EF77EC6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1777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39F980-39B1-4058-BDAE-E90300A09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459EFE-5DCB-47FB-89DF-E1BFE74CB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89CE01-B79D-46BE-9DF9-1BD8C77A3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43F4070-9D32-447E-9E31-2E5EB2DC5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D1F97A1-A6DD-40D6-B2EC-92DB82B88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3383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604417-688E-4A23-8EE2-BD38FCA2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411E45-53A9-4BF6-B22D-EE40D00407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5ACF4E5-B9CE-4F7D-88D2-705DFC384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A7C6A36-D06C-4104-BC42-C4977DFF9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F28E19F-B74A-4361-B96E-80A0797AC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1C3315B-AFCB-4645-91BB-61E2149BC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7522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3AF7D60-0276-4EAC-A7B9-1C3D2275B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B8C5AB1-8C2E-40BC-8BB1-D661669C5D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E9AF31E-C732-451E-8963-F8E4682B46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9A2DB32-C801-46F7-B5A1-2C3894566A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B12BEED-8E7B-44CA-8545-4FAA071F98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68071A5-4BBD-47EC-A64F-921019E77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209C7E2-FC85-4048-9D3E-3AA4F9E83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FBA4FDF-BFB3-4342-B2B2-52ABA04A3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5863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FC1E6A-1304-447C-84C3-7A9404C0A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0092F7E-34AB-495A-88ED-60CB218F4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5A20423-6C86-44EA-8BE1-939586D17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75023D1-353A-47E2-A1C9-2D113425E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0679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B0CFF2A-1C46-45D0-923F-22BDCA393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00CB456-CD97-44BC-8785-3D2D91F46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C95F83C-4C14-4B55-94E5-42E2B2ABB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410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75CB4D-5B56-422D-AD52-431A6B041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9B39E8C-D5D9-4F13-A281-06F08BDBD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20F2F66-F598-4D7D-A1E0-EC26EBFA71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BD9F1A7-241F-4C5A-9CBD-EE98DDE96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ABC0935-4B20-4083-A7CA-B49D838CE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659BCEA-5B74-4C23-8785-D1132486A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5236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52FE4A-6934-48CD-918A-BFF599C4B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C3AF74F-D889-441D-881D-51EBA8AF04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31F000E-355C-4499-A48A-30BAA1580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F8F2CAF-82C8-4C4E-B2CE-A5CCECD96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5311D3C-A64A-4B1C-B011-F7D17C14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221CB92-819C-4B27-A3D4-5B43EA84F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3150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DCA0312-99A1-44A7-8ACA-A3B0A89CD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F29B93E-777B-4F34-BB9D-DD8EC226D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DDE1A8-C2D2-48D3-9667-D39D18CB5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67C0C-CA7C-4C5C-BFC9-AD8A152B4FE3}" type="datetimeFigureOut">
              <a:rPr lang="zh-TW" altLang="en-US" smtClean="0"/>
              <a:t>2021/6/26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7054125-D069-489F-BD81-49C9E0FB1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805B02-B3DD-441D-BF59-C1DE441C44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6F93-E706-47D7-B5A5-A61609D39A4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909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2.png"/><Relationship Id="rId5" Type="http://schemas.openxmlformats.org/officeDocument/2006/relationships/hyperlink" Target="https://commons.wikimedia.org/wiki/File:Wrench_font_awesome.svg" TargetMode="External"/><Relationship Id="rId10" Type="http://schemas.openxmlformats.org/officeDocument/2006/relationships/hyperlink" Target="https://pixabay.com/en/eye-icon-symbol-look-vision-see-1915454/" TargetMode="External"/><Relationship Id="rId4" Type="http://schemas.microsoft.com/office/2007/relationships/hdphoto" Target="../media/hdphoto1.wdp"/><Relationship Id="rId9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qooah.com/2016/11/01/ppap-song-sets-guinness-world-record/" TargetMode="External"/><Relationship Id="rId3" Type="http://schemas.openxmlformats.org/officeDocument/2006/relationships/hyperlink" Target="https://www.chinatimes.com/hottopic/20200131004048-260803?chdtv" TargetMode="External"/><Relationship Id="rId7" Type="http://schemas.openxmlformats.org/officeDocument/2006/relationships/hyperlink" Target="https://shopee.tw/10-%E5%80%8D%E6%94%BE%E5%A4%A7%E6%89%8B%E6%8C%81%E5%BC%8F%E6%94%BE%E5%A4%A7%E9%8F%A1%E6%94%BE%E5%A4%A7%E9%8F%A1%E6%94%BE%E5%A4%A7%E9%8F%A1%E6%89%8B%E6%9F%84%E4%BD%8E%E8%A6%96%E8%BC%94%E5%8A%A9-10pcs-i.290993905.7554729661" TargetMode="External"/><Relationship Id="rId2" Type="http://schemas.openxmlformats.org/officeDocument/2006/relationships/hyperlink" Target="https://www.futuretech.org.tw/futuretech/index.php?action=product_detail&amp;prod_no=P000870000578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mlablc.wordpress.com/2018/05/09/e%E6%96%87%E5%8C%96%E7%9C%BC%E8%A5%BF%E7%8F%AD%E7%89%99%E6%96%87%E4%B8%AD%E7%9A%84%E5%80%92%E5%95%8F%E8%99%9F%E6%80%8E%E9%BA%BC%E4%BE%86%E7%9A%84%EF%BC%9F/" TargetMode="External"/><Relationship Id="rId5" Type="http://schemas.openxmlformats.org/officeDocument/2006/relationships/hyperlink" Target="https://unsplash.com/photos/YY6gjfrmJmk" TargetMode="External"/><Relationship Id="rId4" Type="http://schemas.openxmlformats.org/officeDocument/2006/relationships/hyperlink" Target="https://unsplash.com/photos/7alo7OJVNVw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24A539-3599-4B6C-9FA3-E6F0C5735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9608" y="1743801"/>
            <a:ext cx="9812784" cy="2387600"/>
          </a:xfrm>
        </p:spPr>
        <p:txBody>
          <a:bodyPr>
            <a:noAutofit/>
          </a:bodyPr>
          <a:lstStyle/>
          <a:p>
            <a:r>
              <a:rPr lang="zh-TW" altLang="en-US" sz="50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整合至自偏壓收發機模組的</a:t>
            </a:r>
            <a:br>
              <a:rPr lang="en-US" altLang="zh-TW" sz="50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</a:br>
            <a:r>
              <a:rPr lang="zh-TW" altLang="en-US" sz="50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透明基板天線</a:t>
            </a:r>
            <a:br>
              <a:rPr lang="en-US" altLang="zh-TW" sz="4500" b="1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</a:br>
            <a:r>
              <a:rPr lang="en-US" altLang="zh-TW" sz="2400" dirty="0"/>
              <a:t>Transparent Substrate Antennas Integrating to Self-Biased Transceiver Modules</a:t>
            </a:r>
            <a:endParaRPr lang="zh-TW" altLang="en-US" sz="2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76485D8-BF77-4B8A-B665-9738F04133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31690" y="4527613"/>
            <a:ext cx="3728621" cy="2166150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黃旭邦 </a:t>
            </a:r>
            <a:r>
              <a:rPr lang="en-US" altLang="zh-TW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107360709</a:t>
            </a:r>
          </a:p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李俊毅 </a:t>
            </a:r>
            <a:r>
              <a:rPr lang="en-US" altLang="zh-TW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107360707</a:t>
            </a:r>
          </a:p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游鎮遠 </a:t>
            </a:r>
            <a:r>
              <a:rPr lang="en-US" altLang="zh-TW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107360734</a:t>
            </a:r>
          </a:p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李彥霖 </a:t>
            </a:r>
            <a:r>
              <a:rPr lang="en-US" altLang="zh-TW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107360741</a:t>
            </a:r>
            <a:endParaRPr lang="zh-TW" altLang="en-US" sz="1200" cap="all" spc="200" dirty="0">
              <a:solidFill>
                <a:schemeClr val="tx1">
                  <a:lumMod val="75000"/>
                  <a:lumOff val="2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陳晏笙 教授</a:t>
            </a:r>
            <a:endParaRPr lang="en-US" altLang="zh-TW" sz="1200" cap="all" spc="200" dirty="0">
              <a:solidFill>
                <a:schemeClr val="tx1">
                  <a:lumMod val="75000"/>
                  <a:lumOff val="2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</a:pPr>
            <a:r>
              <a:rPr lang="zh-TW" altLang="en-US" sz="1200" cap="all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國立台北科技大學電子工程系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97E40B7-A6E1-42BD-BFBC-D8E9D4BCF0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4921" y="767404"/>
            <a:ext cx="1602158" cy="942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0335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5610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71C400F-C847-4499-A38D-4BA3BEB79C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232" y="1492012"/>
            <a:ext cx="8967536" cy="387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4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11">
            <a:extLst>
              <a:ext uri="{FF2B5EF4-FFF2-40B4-BE49-F238E27FC236}">
                <a16:creationId xmlns:a16="http://schemas.microsoft.com/office/drawing/2014/main" id="{A3DC8D23-882A-445E-BD8D-C6782CB965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922" y="764137"/>
            <a:ext cx="5988156" cy="5329726"/>
          </a:xfrm>
        </p:spPr>
      </p:pic>
    </p:spTree>
    <p:extLst>
      <p:ext uri="{BB962C8B-B14F-4D97-AF65-F5344CB8AC3E}">
        <p14:creationId xmlns:p14="http://schemas.microsoft.com/office/powerpoint/2010/main" val="2487336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6A5631BE-2D9F-4576-B099-BF6A9C512D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68" t="13578" r="8500" b="23058"/>
          <a:stretch/>
        </p:blipFill>
        <p:spPr>
          <a:xfrm>
            <a:off x="-940042" y="0"/>
            <a:ext cx="13263215" cy="6858000"/>
          </a:xfrm>
        </p:spPr>
      </p:pic>
    </p:spTree>
    <p:extLst>
      <p:ext uri="{BB962C8B-B14F-4D97-AF65-F5344CB8AC3E}">
        <p14:creationId xmlns:p14="http://schemas.microsoft.com/office/powerpoint/2010/main" val="4217347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95032045-B8D1-43A7-831C-F8D039FB54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305" cy="6858000"/>
          </a:xfrm>
        </p:spPr>
      </p:pic>
    </p:spTree>
    <p:extLst>
      <p:ext uri="{BB962C8B-B14F-4D97-AF65-F5344CB8AC3E}">
        <p14:creationId xmlns:p14="http://schemas.microsoft.com/office/powerpoint/2010/main" val="3395230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6377E98-10E6-4CB4-AF74-3F2A13042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46418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6DFB59B9-8874-41E2-A542-EDF1EE5BAA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23" y="210371"/>
            <a:ext cx="11769754" cy="643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654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DD6E3860-73AD-4911-9E96-0CFD1A8A1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9" t="13332" b="22937"/>
          <a:stretch/>
        </p:blipFill>
        <p:spPr>
          <a:xfrm>
            <a:off x="79134" y="972912"/>
            <a:ext cx="12033732" cy="4912176"/>
          </a:xfrm>
        </p:spPr>
      </p:pic>
    </p:spTree>
    <p:extLst>
      <p:ext uri="{BB962C8B-B14F-4D97-AF65-F5344CB8AC3E}">
        <p14:creationId xmlns:p14="http://schemas.microsoft.com/office/powerpoint/2010/main" val="18897487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9">
            <a:extLst>
              <a:ext uri="{FF2B5EF4-FFF2-40B4-BE49-F238E27FC236}">
                <a16:creationId xmlns:a16="http://schemas.microsoft.com/office/drawing/2014/main" id="{715CAED8-6525-4EF8-A830-8F692BEF8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11" r="21838"/>
          <a:stretch/>
        </p:blipFill>
        <p:spPr>
          <a:xfrm>
            <a:off x="3590837" y="735298"/>
            <a:ext cx="5010326" cy="4701708"/>
          </a:xfrm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8B49A8E-D811-4D6C-8440-470B66AB00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7" t="17024" r="53642" b="78135"/>
          <a:stretch/>
        </p:blipFill>
        <p:spPr>
          <a:xfrm>
            <a:off x="4216866" y="5728724"/>
            <a:ext cx="3758268" cy="37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788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47708075-CF58-4B11-BF31-2F4702765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2952" y="350253"/>
            <a:ext cx="7206097" cy="6157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373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72959BE6-BF78-4DCF-B382-A00B230C64E6}"/>
              </a:ext>
            </a:extLst>
          </p:cNvPr>
          <p:cNvSpPr/>
          <p:nvPr/>
        </p:nvSpPr>
        <p:spPr>
          <a:xfrm>
            <a:off x="1315145" y="671509"/>
            <a:ext cx="2048482" cy="2048482"/>
          </a:xfrm>
          <a:prstGeom prst="roundRect">
            <a:avLst>
              <a:gd name="adj" fmla="val 10000"/>
            </a:avLst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手繪多邊形: 圖案 12">
            <a:extLst>
              <a:ext uri="{FF2B5EF4-FFF2-40B4-BE49-F238E27FC236}">
                <a16:creationId xmlns:a16="http://schemas.microsoft.com/office/drawing/2014/main" id="{D56F3EDB-5CD7-46D6-BD18-F908D51128EA}"/>
              </a:ext>
            </a:extLst>
          </p:cNvPr>
          <p:cNvSpPr/>
          <p:nvPr/>
        </p:nvSpPr>
        <p:spPr>
          <a:xfrm>
            <a:off x="1648619" y="2649431"/>
            <a:ext cx="2048482" cy="1365375"/>
          </a:xfrm>
          <a:custGeom>
            <a:avLst/>
            <a:gdLst>
              <a:gd name="connsiteX0" fmla="*/ 0 w 2048482"/>
              <a:gd name="connsiteY0" fmla="*/ 136538 h 1365375"/>
              <a:gd name="connsiteX1" fmla="*/ 136538 w 2048482"/>
              <a:gd name="connsiteY1" fmla="*/ 0 h 1365375"/>
              <a:gd name="connsiteX2" fmla="*/ 1911945 w 2048482"/>
              <a:gd name="connsiteY2" fmla="*/ 0 h 1365375"/>
              <a:gd name="connsiteX3" fmla="*/ 2048483 w 2048482"/>
              <a:gd name="connsiteY3" fmla="*/ 136538 h 1365375"/>
              <a:gd name="connsiteX4" fmla="*/ 2048482 w 2048482"/>
              <a:gd name="connsiteY4" fmla="*/ 1228838 h 1365375"/>
              <a:gd name="connsiteX5" fmla="*/ 1911944 w 2048482"/>
              <a:gd name="connsiteY5" fmla="*/ 1365376 h 1365375"/>
              <a:gd name="connsiteX6" fmla="*/ 136538 w 2048482"/>
              <a:gd name="connsiteY6" fmla="*/ 1365375 h 1365375"/>
              <a:gd name="connsiteX7" fmla="*/ 0 w 2048482"/>
              <a:gd name="connsiteY7" fmla="*/ 1228837 h 1365375"/>
              <a:gd name="connsiteX8" fmla="*/ 0 w 2048482"/>
              <a:gd name="connsiteY8" fmla="*/ 136538 h 1365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48482" h="1365375">
                <a:moveTo>
                  <a:pt x="0" y="136538"/>
                </a:moveTo>
                <a:cubicBezTo>
                  <a:pt x="0" y="61130"/>
                  <a:pt x="61130" y="0"/>
                  <a:pt x="136538" y="0"/>
                </a:cubicBezTo>
                <a:lnTo>
                  <a:pt x="1911945" y="0"/>
                </a:lnTo>
                <a:cubicBezTo>
                  <a:pt x="1987353" y="0"/>
                  <a:pt x="2048483" y="61130"/>
                  <a:pt x="2048483" y="136538"/>
                </a:cubicBezTo>
                <a:cubicBezTo>
                  <a:pt x="2048483" y="500638"/>
                  <a:pt x="2048482" y="864738"/>
                  <a:pt x="2048482" y="1228838"/>
                </a:cubicBezTo>
                <a:cubicBezTo>
                  <a:pt x="2048482" y="1304246"/>
                  <a:pt x="1987352" y="1365376"/>
                  <a:pt x="1911944" y="1365376"/>
                </a:cubicBezTo>
                <a:lnTo>
                  <a:pt x="136538" y="1365375"/>
                </a:lnTo>
                <a:cubicBezTo>
                  <a:pt x="61130" y="1365375"/>
                  <a:pt x="0" y="1304245"/>
                  <a:pt x="0" y="1228837"/>
                </a:cubicBezTo>
                <a:lnTo>
                  <a:pt x="0" y="136538"/>
                </a:lnTo>
                <a:close/>
              </a:path>
            </a:pathLst>
          </a:custGeom>
          <a:solidFill>
            <a:schemeClr val="accent4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4290" tIns="154290" rIns="154290" bIns="154290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TW" altLang="en-US" sz="3000" kern="12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戶外供電</a:t>
            </a:r>
          </a:p>
        </p:txBody>
      </p:sp>
      <p:sp>
        <p:nvSpPr>
          <p:cNvPr id="14" name="手繪多邊形: 圖案 13">
            <a:extLst>
              <a:ext uri="{FF2B5EF4-FFF2-40B4-BE49-F238E27FC236}">
                <a16:creationId xmlns:a16="http://schemas.microsoft.com/office/drawing/2014/main" id="{C00335D7-C71E-4C35-A7C1-EB3E36C000E2}"/>
              </a:ext>
            </a:extLst>
          </p:cNvPr>
          <p:cNvSpPr/>
          <p:nvPr/>
        </p:nvSpPr>
        <p:spPr>
          <a:xfrm rot="266">
            <a:off x="3758210" y="1449764"/>
            <a:ext cx="394583" cy="492221"/>
          </a:xfrm>
          <a:custGeom>
            <a:avLst/>
            <a:gdLst>
              <a:gd name="connsiteX0" fmla="*/ 0 w 394583"/>
              <a:gd name="connsiteY0" fmla="*/ 98444 h 492221"/>
              <a:gd name="connsiteX1" fmla="*/ 197292 w 394583"/>
              <a:gd name="connsiteY1" fmla="*/ 98444 h 492221"/>
              <a:gd name="connsiteX2" fmla="*/ 197292 w 394583"/>
              <a:gd name="connsiteY2" fmla="*/ 0 h 492221"/>
              <a:gd name="connsiteX3" fmla="*/ 394583 w 394583"/>
              <a:gd name="connsiteY3" fmla="*/ 246111 h 492221"/>
              <a:gd name="connsiteX4" fmla="*/ 197292 w 394583"/>
              <a:gd name="connsiteY4" fmla="*/ 492221 h 492221"/>
              <a:gd name="connsiteX5" fmla="*/ 197292 w 394583"/>
              <a:gd name="connsiteY5" fmla="*/ 393777 h 492221"/>
              <a:gd name="connsiteX6" fmla="*/ 0 w 394583"/>
              <a:gd name="connsiteY6" fmla="*/ 393777 h 492221"/>
              <a:gd name="connsiteX7" fmla="*/ 0 w 394583"/>
              <a:gd name="connsiteY7" fmla="*/ 98444 h 49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583" h="492221">
                <a:moveTo>
                  <a:pt x="0" y="98444"/>
                </a:moveTo>
                <a:lnTo>
                  <a:pt x="197292" y="98444"/>
                </a:lnTo>
                <a:lnTo>
                  <a:pt x="197292" y="0"/>
                </a:lnTo>
                <a:lnTo>
                  <a:pt x="394583" y="246111"/>
                </a:lnTo>
                <a:lnTo>
                  <a:pt x="197292" y="492221"/>
                </a:lnTo>
                <a:lnTo>
                  <a:pt x="197292" y="393777"/>
                </a:lnTo>
                <a:lnTo>
                  <a:pt x="0" y="393777"/>
                </a:lnTo>
                <a:lnTo>
                  <a:pt x="0" y="98444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98443" rIns="118375" bIns="98444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TW" altLang="en-US" sz="2100" kern="1200" dirty="0"/>
          </a:p>
        </p:txBody>
      </p:sp>
      <p:sp>
        <p:nvSpPr>
          <p:cNvPr id="15" name="矩形: 圓角 14">
            <a:extLst>
              <a:ext uri="{FF2B5EF4-FFF2-40B4-BE49-F238E27FC236}">
                <a16:creationId xmlns:a16="http://schemas.microsoft.com/office/drawing/2014/main" id="{BC3D4A70-8C2A-47AA-ADFD-ED4B49FF671D}"/>
              </a:ext>
            </a:extLst>
          </p:cNvPr>
          <p:cNvSpPr/>
          <p:nvPr/>
        </p:nvSpPr>
        <p:spPr>
          <a:xfrm>
            <a:off x="4491007" y="671755"/>
            <a:ext cx="2048482" cy="2048482"/>
          </a:xfrm>
          <a:prstGeom prst="roundRect">
            <a:avLst>
              <a:gd name="adj" fmla="val 10000"/>
            </a:avLst>
          </a:prstGeom>
          <a:blipFill>
            <a:blip r:embed="rId3"/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手繪多邊形: 圖案 15">
            <a:extLst>
              <a:ext uri="{FF2B5EF4-FFF2-40B4-BE49-F238E27FC236}">
                <a16:creationId xmlns:a16="http://schemas.microsoft.com/office/drawing/2014/main" id="{FBBF86E7-9A31-4B70-9FEA-4F53B1B6E356}"/>
              </a:ext>
            </a:extLst>
          </p:cNvPr>
          <p:cNvSpPr/>
          <p:nvPr/>
        </p:nvSpPr>
        <p:spPr>
          <a:xfrm>
            <a:off x="4824481" y="2650169"/>
            <a:ext cx="2048482" cy="1364391"/>
          </a:xfrm>
          <a:custGeom>
            <a:avLst/>
            <a:gdLst>
              <a:gd name="connsiteX0" fmla="*/ 0 w 2048482"/>
              <a:gd name="connsiteY0" fmla="*/ 136439 h 1364391"/>
              <a:gd name="connsiteX1" fmla="*/ 136439 w 2048482"/>
              <a:gd name="connsiteY1" fmla="*/ 0 h 1364391"/>
              <a:gd name="connsiteX2" fmla="*/ 1912043 w 2048482"/>
              <a:gd name="connsiteY2" fmla="*/ 0 h 1364391"/>
              <a:gd name="connsiteX3" fmla="*/ 2048482 w 2048482"/>
              <a:gd name="connsiteY3" fmla="*/ 136439 h 1364391"/>
              <a:gd name="connsiteX4" fmla="*/ 2048482 w 2048482"/>
              <a:gd name="connsiteY4" fmla="*/ 1227952 h 1364391"/>
              <a:gd name="connsiteX5" fmla="*/ 1912043 w 2048482"/>
              <a:gd name="connsiteY5" fmla="*/ 1364391 h 1364391"/>
              <a:gd name="connsiteX6" fmla="*/ 136439 w 2048482"/>
              <a:gd name="connsiteY6" fmla="*/ 1364391 h 1364391"/>
              <a:gd name="connsiteX7" fmla="*/ 0 w 2048482"/>
              <a:gd name="connsiteY7" fmla="*/ 1227952 h 1364391"/>
              <a:gd name="connsiteX8" fmla="*/ 0 w 2048482"/>
              <a:gd name="connsiteY8" fmla="*/ 136439 h 1364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48482" h="1364391">
                <a:moveTo>
                  <a:pt x="0" y="136439"/>
                </a:moveTo>
                <a:cubicBezTo>
                  <a:pt x="0" y="61086"/>
                  <a:pt x="61086" y="0"/>
                  <a:pt x="136439" y="0"/>
                </a:cubicBezTo>
                <a:lnTo>
                  <a:pt x="1912043" y="0"/>
                </a:lnTo>
                <a:cubicBezTo>
                  <a:pt x="1987396" y="0"/>
                  <a:pt x="2048482" y="61086"/>
                  <a:pt x="2048482" y="136439"/>
                </a:cubicBezTo>
                <a:lnTo>
                  <a:pt x="2048482" y="1227952"/>
                </a:lnTo>
                <a:cubicBezTo>
                  <a:pt x="2048482" y="1303305"/>
                  <a:pt x="1987396" y="1364391"/>
                  <a:pt x="1912043" y="1364391"/>
                </a:cubicBezTo>
                <a:lnTo>
                  <a:pt x="136439" y="1364391"/>
                </a:lnTo>
                <a:cubicBezTo>
                  <a:pt x="61086" y="1364391"/>
                  <a:pt x="0" y="1303305"/>
                  <a:pt x="0" y="1227952"/>
                </a:cubicBezTo>
                <a:lnTo>
                  <a:pt x="0" y="136439"/>
                </a:lnTo>
                <a:close/>
              </a:path>
            </a:pathLst>
          </a:custGeom>
          <a:solidFill>
            <a:schemeClr val="accent6"/>
          </a:solidFill>
          <a:ln w="12700" cap="flat" cmpd="sng" algn="ctr">
            <a:solidFill>
              <a:srgbClr val="4472C4">
                <a:lumMod val="40000"/>
                <a:lumOff val="60000"/>
              </a:srgbClr>
            </a:solidFill>
            <a:prstDash val="solid"/>
            <a:miter lim="800000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spcFirstLastPara="0" vert="horz" wrap="square" lIns="154262" tIns="154262" rIns="154262" bIns="1542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TW" altLang="en-US" sz="3000" dirty="0">
                <a:solidFill>
                  <a:prstClr val="white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尺寸縮減</a:t>
            </a:r>
            <a:endParaRPr lang="zh-TW" altLang="en-US" sz="3000" kern="1200" dirty="0">
              <a:solidFill>
                <a:prstClr val="white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17" name="手繪多邊形: 圖案 16">
            <a:extLst>
              <a:ext uri="{FF2B5EF4-FFF2-40B4-BE49-F238E27FC236}">
                <a16:creationId xmlns:a16="http://schemas.microsoft.com/office/drawing/2014/main" id="{ADFE0065-265F-4DCC-BD21-AB33DCD6613D}"/>
              </a:ext>
            </a:extLst>
          </p:cNvPr>
          <p:cNvSpPr/>
          <p:nvPr/>
        </p:nvSpPr>
        <p:spPr>
          <a:xfrm>
            <a:off x="6934073" y="1449885"/>
            <a:ext cx="394583" cy="492221"/>
          </a:xfrm>
          <a:custGeom>
            <a:avLst/>
            <a:gdLst>
              <a:gd name="connsiteX0" fmla="*/ 0 w 394583"/>
              <a:gd name="connsiteY0" fmla="*/ 98444 h 492221"/>
              <a:gd name="connsiteX1" fmla="*/ 197292 w 394583"/>
              <a:gd name="connsiteY1" fmla="*/ 98444 h 492221"/>
              <a:gd name="connsiteX2" fmla="*/ 197292 w 394583"/>
              <a:gd name="connsiteY2" fmla="*/ 0 h 492221"/>
              <a:gd name="connsiteX3" fmla="*/ 394583 w 394583"/>
              <a:gd name="connsiteY3" fmla="*/ 246111 h 492221"/>
              <a:gd name="connsiteX4" fmla="*/ 197292 w 394583"/>
              <a:gd name="connsiteY4" fmla="*/ 492221 h 492221"/>
              <a:gd name="connsiteX5" fmla="*/ 197292 w 394583"/>
              <a:gd name="connsiteY5" fmla="*/ 393777 h 492221"/>
              <a:gd name="connsiteX6" fmla="*/ 0 w 394583"/>
              <a:gd name="connsiteY6" fmla="*/ 393777 h 492221"/>
              <a:gd name="connsiteX7" fmla="*/ 0 w 394583"/>
              <a:gd name="connsiteY7" fmla="*/ 98444 h 492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583" h="492221">
                <a:moveTo>
                  <a:pt x="0" y="98444"/>
                </a:moveTo>
                <a:lnTo>
                  <a:pt x="197292" y="98444"/>
                </a:lnTo>
                <a:lnTo>
                  <a:pt x="197292" y="0"/>
                </a:lnTo>
                <a:lnTo>
                  <a:pt x="394583" y="246111"/>
                </a:lnTo>
                <a:lnTo>
                  <a:pt x="197292" y="492221"/>
                </a:lnTo>
                <a:lnTo>
                  <a:pt x="197292" y="393777"/>
                </a:lnTo>
                <a:lnTo>
                  <a:pt x="0" y="393777"/>
                </a:lnTo>
                <a:lnTo>
                  <a:pt x="0" y="98444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98444" rIns="118375" bIns="98444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zh-TW" altLang="en-US" sz="2100" kern="1200" dirty="0"/>
          </a:p>
        </p:txBody>
      </p:sp>
      <p:sp>
        <p:nvSpPr>
          <p:cNvPr id="18" name="矩形: 圓角 17">
            <a:extLst>
              <a:ext uri="{FF2B5EF4-FFF2-40B4-BE49-F238E27FC236}">
                <a16:creationId xmlns:a16="http://schemas.microsoft.com/office/drawing/2014/main" id="{8CD29AD7-DDFE-40A7-83B6-92CFA423392D}"/>
              </a:ext>
            </a:extLst>
          </p:cNvPr>
          <p:cNvSpPr/>
          <p:nvPr/>
        </p:nvSpPr>
        <p:spPr>
          <a:xfrm>
            <a:off x="7666870" y="671755"/>
            <a:ext cx="2048482" cy="2048482"/>
          </a:xfrm>
          <a:prstGeom prst="roundRect">
            <a:avLst>
              <a:gd name="adj" fmla="val 10000"/>
            </a:avLst>
          </a:prstGeom>
          <a:blipFill>
            <a:blip r:embed="rId4"/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手繪多邊形: 圖案 18">
            <a:extLst>
              <a:ext uri="{FF2B5EF4-FFF2-40B4-BE49-F238E27FC236}">
                <a16:creationId xmlns:a16="http://schemas.microsoft.com/office/drawing/2014/main" id="{CB01252E-1807-4EF0-A426-02E64D11DE6E}"/>
              </a:ext>
            </a:extLst>
          </p:cNvPr>
          <p:cNvSpPr/>
          <p:nvPr/>
        </p:nvSpPr>
        <p:spPr>
          <a:xfrm>
            <a:off x="7992723" y="2649923"/>
            <a:ext cx="2048482" cy="1364391"/>
          </a:xfrm>
          <a:custGeom>
            <a:avLst/>
            <a:gdLst>
              <a:gd name="connsiteX0" fmla="*/ 0 w 2048482"/>
              <a:gd name="connsiteY0" fmla="*/ 136439 h 1364391"/>
              <a:gd name="connsiteX1" fmla="*/ 136439 w 2048482"/>
              <a:gd name="connsiteY1" fmla="*/ 0 h 1364391"/>
              <a:gd name="connsiteX2" fmla="*/ 1912043 w 2048482"/>
              <a:gd name="connsiteY2" fmla="*/ 0 h 1364391"/>
              <a:gd name="connsiteX3" fmla="*/ 2048482 w 2048482"/>
              <a:gd name="connsiteY3" fmla="*/ 136439 h 1364391"/>
              <a:gd name="connsiteX4" fmla="*/ 2048482 w 2048482"/>
              <a:gd name="connsiteY4" fmla="*/ 1227952 h 1364391"/>
              <a:gd name="connsiteX5" fmla="*/ 1912043 w 2048482"/>
              <a:gd name="connsiteY5" fmla="*/ 1364391 h 1364391"/>
              <a:gd name="connsiteX6" fmla="*/ 136439 w 2048482"/>
              <a:gd name="connsiteY6" fmla="*/ 1364391 h 1364391"/>
              <a:gd name="connsiteX7" fmla="*/ 0 w 2048482"/>
              <a:gd name="connsiteY7" fmla="*/ 1227952 h 1364391"/>
              <a:gd name="connsiteX8" fmla="*/ 0 w 2048482"/>
              <a:gd name="connsiteY8" fmla="*/ 136439 h 1364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048482" h="1364391">
                <a:moveTo>
                  <a:pt x="0" y="136439"/>
                </a:moveTo>
                <a:cubicBezTo>
                  <a:pt x="0" y="61086"/>
                  <a:pt x="61086" y="0"/>
                  <a:pt x="136439" y="0"/>
                </a:cubicBezTo>
                <a:lnTo>
                  <a:pt x="1912043" y="0"/>
                </a:lnTo>
                <a:cubicBezTo>
                  <a:pt x="1987396" y="0"/>
                  <a:pt x="2048482" y="61086"/>
                  <a:pt x="2048482" y="136439"/>
                </a:cubicBezTo>
                <a:lnTo>
                  <a:pt x="2048482" y="1227952"/>
                </a:lnTo>
                <a:cubicBezTo>
                  <a:pt x="2048482" y="1303305"/>
                  <a:pt x="1987396" y="1364391"/>
                  <a:pt x="1912043" y="1364391"/>
                </a:cubicBezTo>
                <a:lnTo>
                  <a:pt x="136439" y="1364391"/>
                </a:lnTo>
                <a:cubicBezTo>
                  <a:pt x="61086" y="1364391"/>
                  <a:pt x="0" y="1303305"/>
                  <a:pt x="0" y="1227952"/>
                </a:cubicBezTo>
                <a:lnTo>
                  <a:pt x="0" y="136439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4262" tIns="154262" rIns="154262" bIns="154262" numCol="1" spcCol="1270" anchor="ctr" anchorCtr="0">
            <a:noAutofit/>
          </a:bodyPr>
          <a:lstStyle/>
          <a:p>
            <a:pPr marL="0" lvl="0" indent="0" algn="ctr" defTabSz="13335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zh-TW" altLang="en-US" sz="3000" kern="12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透光效率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90AA2A33-D8FA-4577-B17C-A2279EE3D7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817" r="22273"/>
          <a:stretch/>
        </p:blipFill>
        <p:spPr>
          <a:xfrm>
            <a:off x="2350889" y="4466131"/>
            <a:ext cx="1754555" cy="175455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DFE3C86-98CD-4865-8DDE-8F56B5A85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8337">
            <a:off x="6045061" y="4434264"/>
            <a:ext cx="1240469" cy="1816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群組 3">
            <a:extLst>
              <a:ext uri="{FF2B5EF4-FFF2-40B4-BE49-F238E27FC236}">
                <a16:creationId xmlns:a16="http://schemas.microsoft.com/office/drawing/2014/main" id="{47D0F9DD-8689-4BA3-B90D-D35A26E976B5}"/>
              </a:ext>
            </a:extLst>
          </p:cNvPr>
          <p:cNvGrpSpPr/>
          <p:nvPr/>
        </p:nvGrpSpPr>
        <p:grpSpPr>
          <a:xfrm>
            <a:off x="8726167" y="4334305"/>
            <a:ext cx="2635210" cy="2016840"/>
            <a:chOff x="8523506" y="4334305"/>
            <a:chExt cx="2635210" cy="2016840"/>
          </a:xfrm>
        </p:grpSpPr>
        <p:pic>
          <p:nvPicPr>
            <p:cNvPr id="2056" name="Picture 8" descr="interrogacion">
              <a:extLst>
                <a:ext uri="{FF2B5EF4-FFF2-40B4-BE49-F238E27FC236}">
                  <a16:creationId xmlns:a16="http://schemas.microsoft.com/office/drawing/2014/main" id="{AD94491B-513F-4CD8-B73A-F5D1DF2629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13083" y="4334305"/>
              <a:ext cx="1656056" cy="20168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8D5086E3-4050-4D3B-BFB4-7D09C0A61529}"/>
                </a:ext>
              </a:extLst>
            </p:cNvPr>
            <p:cNvSpPr/>
            <p:nvPr/>
          </p:nvSpPr>
          <p:spPr>
            <a:xfrm>
              <a:off x="8523506" y="4566283"/>
              <a:ext cx="2635210" cy="132343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TW" sz="40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rgbClr val="FF0000"/>
                  </a:solidFill>
                  <a:effectLst/>
                </a:rPr>
                <a:t>NEW</a:t>
              </a:r>
            </a:p>
            <a:p>
              <a:pPr algn="ctr"/>
              <a:r>
                <a:rPr lang="en-US" altLang="zh-TW" sz="40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rgbClr val="FF0000"/>
                  </a:solidFill>
                  <a:effectLst/>
                </a:rPr>
                <a:t>Antenna</a:t>
              </a:r>
              <a:endParaRPr lang="zh-TW" altLang="en-US" sz="4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827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6" grpId="0" animBg="1"/>
      <p:bldP spid="17" grpId="0" animBg="1"/>
      <p:bldP spid="1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B8F29610-088F-48BF-9041-81E53B8D32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1" t="13456" r="28785" b="28181"/>
          <a:stretch/>
        </p:blipFill>
        <p:spPr>
          <a:xfrm>
            <a:off x="4093828" y="1087167"/>
            <a:ext cx="4236442" cy="4683666"/>
          </a:xfrm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8BB0DE0-D69C-44DE-BBD5-73AAA84CD2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9" t="13456" r="83009" b="47569"/>
          <a:stretch/>
        </p:blipFill>
        <p:spPr>
          <a:xfrm>
            <a:off x="3407329" y="1087168"/>
            <a:ext cx="686499" cy="312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445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B93CA320-9C64-40B7-94B3-609653F77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9" t="13089" r="642" b="23303"/>
          <a:stretch/>
        </p:blipFill>
        <p:spPr>
          <a:xfrm>
            <a:off x="113530" y="973685"/>
            <a:ext cx="11964940" cy="4910630"/>
          </a:xfrm>
        </p:spPr>
      </p:pic>
    </p:spTree>
    <p:extLst>
      <p:ext uri="{BB962C8B-B14F-4D97-AF65-F5344CB8AC3E}">
        <p14:creationId xmlns:p14="http://schemas.microsoft.com/office/powerpoint/2010/main" val="340044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2CF1EBF-8CF1-41C9-B8BE-39A1A56979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9"/>
          <a:stretch/>
        </p:blipFill>
        <p:spPr>
          <a:xfrm>
            <a:off x="1367406" y="169899"/>
            <a:ext cx="9514513" cy="659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2442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E7008B4-4BD6-4585-887A-814C8479BB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072"/>
            <a:ext cx="12192000" cy="637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8271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90FC775-AC78-4EF5-9706-3187FC0B0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797" y="42226"/>
            <a:ext cx="8362406" cy="67735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24826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8">
            <a:extLst>
              <a:ext uri="{FF2B5EF4-FFF2-40B4-BE49-F238E27FC236}">
                <a16:creationId xmlns:a16="http://schemas.microsoft.com/office/drawing/2014/main" id="{EC427789-AF1C-44F1-8569-81625C2C52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9" t="27718" r="15475" b="15351"/>
          <a:stretch/>
        </p:blipFill>
        <p:spPr>
          <a:xfrm>
            <a:off x="669203" y="151311"/>
            <a:ext cx="10853595" cy="65553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867039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A5091FD7-70EE-48A5-A6B2-99CC2CEF82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54" r="9302"/>
          <a:stretch/>
        </p:blipFill>
        <p:spPr>
          <a:xfrm rot="5400000">
            <a:off x="2850473" y="-76196"/>
            <a:ext cx="6491055" cy="70103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960736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1658B3AE-72DD-41EE-95B1-2C59382B7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772" y="16329"/>
            <a:ext cx="9100457" cy="68253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50040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6">
            <a:extLst>
              <a:ext uri="{FF2B5EF4-FFF2-40B4-BE49-F238E27FC236}">
                <a16:creationId xmlns:a16="http://schemas.microsoft.com/office/drawing/2014/main" id="{C27A4F56-884D-417A-AF0E-6913110E2779}"/>
              </a:ext>
            </a:extLst>
          </p:cNvPr>
          <p:cNvGrpSpPr/>
          <p:nvPr/>
        </p:nvGrpSpPr>
        <p:grpSpPr>
          <a:xfrm>
            <a:off x="411664" y="2097353"/>
            <a:ext cx="2963706" cy="4180248"/>
            <a:chOff x="3560664" y="2230705"/>
            <a:chExt cx="2529883" cy="4198799"/>
          </a:xfrm>
        </p:grpSpPr>
        <p:sp>
          <p:nvSpPr>
            <p:cNvPr id="24" name="Ellipse 98">
              <a:extLst>
                <a:ext uri="{FF2B5EF4-FFF2-40B4-BE49-F238E27FC236}">
                  <a16:creationId xmlns:a16="http://schemas.microsoft.com/office/drawing/2014/main" id="{35FEB6BC-06BB-4426-986D-719BB0D09F82}"/>
                </a:ext>
              </a:extLst>
            </p:cNvPr>
            <p:cNvSpPr/>
            <p:nvPr/>
          </p:nvSpPr>
          <p:spPr bwMode="auto">
            <a:xfrm>
              <a:off x="3560664" y="6107180"/>
              <a:ext cx="1713938" cy="322324"/>
            </a:xfrm>
            <a:prstGeom prst="ellipse">
              <a:avLst/>
            </a:prstGeom>
            <a:gradFill flip="none" rotWithShape="1">
              <a:gsLst>
                <a:gs pos="100000">
                  <a:srgbClr val="FFFFFF">
                    <a:alpha val="0"/>
                  </a:srgbClr>
                </a:gs>
                <a:gs pos="0">
                  <a:srgbClr val="E6E6E6">
                    <a:lumMod val="10000"/>
                    <a:alpha val="76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9525" cap="flat" cmpd="sng" algn="ctr">
              <a:noFill/>
              <a:prstDash val="solid"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endParaRPr lang="en-US" altLang="id-ID">
                <a:solidFill>
                  <a:srgbClr val="FFFFFF"/>
                </a:solidFill>
              </a:endParaRPr>
            </a:p>
          </p:txBody>
        </p:sp>
        <p:grpSp>
          <p:nvGrpSpPr>
            <p:cNvPr id="25" name="Group 18">
              <a:extLst>
                <a:ext uri="{FF2B5EF4-FFF2-40B4-BE49-F238E27FC236}">
                  <a16:creationId xmlns:a16="http://schemas.microsoft.com/office/drawing/2014/main" id="{39AF2CAD-9351-4B34-9CE5-EFD299BC5739}"/>
                </a:ext>
              </a:extLst>
            </p:cNvPr>
            <p:cNvGrpSpPr/>
            <p:nvPr/>
          </p:nvGrpSpPr>
          <p:grpSpPr>
            <a:xfrm>
              <a:off x="4158559" y="2230705"/>
              <a:ext cx="1931988" cy="3981365"/>
              <a:chOff x="1879600" y="2427657"/>
              <a:chExt cx="1931988" cy="3981365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26" name="Rounded Rectangle 19">
                <a:extLst>
                  <a:ext uri="{FF2B5EF4-FFF2-40B4-BE49-F238E27FC236}">
                    <a16:creationId xmlns:a16="http://schemas.microsoft.com/office/drawing/2014/main" id="{3A321477-D947-4EFD-A736-2FE076489F29}"/>
                  </a:ext>
                </a:extLst>
              </p:cNvPr>
              <p:cNvSpPr/>
              <p:nvPr/>
            </p:nvSpPr>
            <p:spPr bwMode="auto">
              <a:xfrm rot="3296091" flipH="1">
                <a:off x="2526506" y="2275966"/>
                <a:ext cx="333375" cy="1627188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9144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1371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18288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endParaRPr lang="id-ID" altLang="id-ID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Oval 20">
                <a:extLst>
                  <a:ext uri="{FF2B5EF4-FFF2-40B4-BE49-F238E27FC236}">
                    <a16:creationId xmlns:a16="http://schemas.microsoft.com/office/drawing/2014/main" id="{EACCEBEE-0CE2-43F0-A904-393758FEFF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79938" y="2427657"/>
                <a:ext cx="823038" cy="823069"/>
              </a:xfrm>
              <a:prstGeom prst="ellipse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808080">
                    <a:alpha val="34999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9144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1371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18288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endParaRPr lang="id-ID" altLang="id-ID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Rounded Rectangle 21">
                <a:extLst>
                  <a:ext uri="{FF2B5EF4-FFF2-40B4-BE49-F238E27FC236}">
                    <a16:creationId xmlns:a16="http://schemas.microsoft.com/office/drawing/2014/main" id="{4D8033DB-8E60-45F3-A728-A63CCAC3D721}"/>
                  </a:ext>
                </a:extLst>
              </p:cNvPr>
              <p:cNvSpPr/>
              <p:nvPr/>
            </p:nvSpPr>
            <p:spPr bwMode="auto">
              <a:xfrm>
                <a:off x="1954213" y="3305460"/>
                <a:ext cx="674687" cy="1408112"/>
              </a:xfrm>
              <a:prstGeom prst="roundRect">
                <a:avLst>
                  <a:gd name="adj" fmla="val 29870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9144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1371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18288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endParaRPr lang="id-ID" altLang="id-ID">
                  <a:solidFill>
                    <a:srgbClr val="FFFFFF"/>
                  </a:solidFill>
                </a:endParaRPr>
              </a:p>
            </p:txBody>
          </p:sp>
          <p:sp>
            <p:nvSpPr>
              <p:cNvPr id="29" name="Rounded Rectangle 22">
                <a:extLst>
                  <a:ext uri="{FF2B5EF4-FFF2-40B4-BE49-F238E27FC236}">
                    <a16:creationId xmlns:a16="http://schemas.microsoft.com/office/drawing/2014/main" id="{E0C3A60F-AC3B-4EED-885D-7E10A9CDEB4C}"/>
                  </a:ext>
                </a:extLst>
              </p:cNvPr>
              <p:cNvSpPr/>
              <p:nvPr/>
            </p:nvSpPr>
            <p:spPr bwMode="auto">
              <a:xfrm>
                <a:off x="1954213" y="4408772"/>
                <a:ext cx="373062" cy="2000250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9144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1371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18288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endParaRPr lang="id-ID" altLang="id-ID">
                  <a:solidFill>
                    <a:srgbClr val="FFFFFF"/>
                  </a:solidFill>
                </a:endParaRPr>
              </a:p>
            </p:txBody>
          </p:sp>
          <p:sp>
            <p:nvSpPr>
              <p:cNvPr id="30" name="Rounded Rectangle 23">
                <a:extLst>
                  <a:ext uri="{FF2B5EF4-FFF2-40B4-BE49-F238E27FC236}">
                    <a16:creationId xmlns:a16="http://schemas.microsoft.com/office/drawing/2014/main" id="{51A5F5CA-E5A0-4486-ADB1-722666995B01}"/>
                  </a:ext>
                </a:extLst>
              </p:cNvPr>
              <p:cNvSpPr/>
              <p:nvPr/>
            </p:nvSpPr>
            <p:spPr bwMode="auto">
              <a:xfrm rot="20452300">
                <a:off x="2325688" y="4429410"/>
                <a:ext cx="371475" cy="774700"/>
              </a:xfrm>
              <a:prstGeom prst="roundRect">
                <a:avLst>
                  <a:gd name="adj" fmla="val 40463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9144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1371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18288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endParaRPr lang="id-ID" altLang="id-ID">
                  <a:solidFill>
                    <a:srgbClr val="FFFFFF"/>
                  </a:solidFill>
                </a:endParaRPr>
              </a:p>
            </p:txBody>
          </p:sp>
          <p:sp>
            <p:nvSpPr>
              <p:cNvPr id="31" name="Rounded Rectangle 24">
                <a:extLst>
                  <a:ext uri="{FF2B5EF4-FFF2-40B4-BE49-F238E27FC236}">
                    <a16:creationId xmlns:a16="http://schemas.microsoft.com/office/drawing/2014/main" id="{1EF336F2-C4C2-40BE-8EC1-8710D0B05923}"/>
                  </a:ext>
                </a:extLst>
              </p:cNvPr>
              <p:cNvSpPr/>
              <p:nvPr/>
            </p:nvSpPr>
            <p:spPr bwMode="auto">
              <a:xfrm rot="14513746">
                <a:off x="2885282" y="2583941"/>
                <a:ext cx="350837" cy="1501775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9144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1371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18288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endParaRPr lang="id-ID" altLang="id-ID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Rounded Rectangle 25">
                <a:extLst>
                  <a:ext uri="{FF2B5EF4-FFF2-40B4-BE49-F238E27FC236}">
                    <a16:creationId xmlns:a16="http://schemas.microsoft.com/office/drawing/2014/main" id="{2D9B9218-1FE1-4E5A-8B4B-2450E70DFAC0}"/>
                  </a:ext>
                </a:extLst>
              </p:cNvPr>
              <p:cNvSpPr/>
              <p:nvPr/>
            </p:nvSpPr>
            <p:spPr bwMode="auto">
              <a:xfrm>
                <a:off x="2413000" y="4916772"/>
                <a:ext cx="373063" cy="1423988"/>
              </a:xfrm>
              <a:prstGeom prst="roundRect">
                <a:avLst>
                  <a:gd name="adj" fmla="val 42456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37931725" indent="-374745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4572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9144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1371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18288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algn="ctr"/>
                <a:endParaRPr lang="id-ID" altLang="id-ID">
                  <a:solidFill>
                    <a:srgbClr val="FFFFFF"/>
                  </a:solidFill>
                </a:endParaRPr>
              </a:p>
            </p:txBody>
          </p:sp>
        </p:grpSp>
      </p:grpSp>
      <p:grpSp>
        <p:nvGrpSpPr>
          <p:cNvPr id="105" name="群組 104">
            <a:extLst>
              <a:ext uri="{FF2B5EF4-FFF2-40B4-BE49-F238E27FC236}">
                <a16:creationId xmlns:a16="http://schemas.microsoft.com/office/drawing/2014/main" id="{B388A933-B4D7-4F67-A0C5-FE46F9574853}"/>
              </a:ext>
            </a:extLst>
          </p:cNvPr>
          <p:cNvGrpSpPr/>
          <p:nvPr/>
        </p:nvGrpSpPr>
        <p:grpSpPr>
          <a:xfrm>
            <a:off x="4126803" y="1264520"/>
            <a:ext cx="5856844" cy="900000"/>
            <a:chOff x="4126803" y="1312020"/>
            <a:chExt cx="5856844" cy="900000"/>
          </a:xfrm>
        </p:grpSpPr>
        <p:cxnSp>
          <p:nvCxnSpPr>
            <p:cNvPr id="8" name="Straight Connector 62">
              <a:extLst>
                <a:ext uri="{FF2B5EF4-FFF2-40B4-BE49-F238E27FC236}">
                  <a16:creationId xmlns:a16="http://schemas.microsoft.com/office/drawing/2014/main" id="{1EDCD8DF-C2C5-4568-88F1-DACBA32E4705}"/>
                </a:ext>
              </a:extLst>
            </p:cNvPr>
            <p:cNvCxnSpPr/>
            <p:nvPr/>
          </p:nvCxnSpPr>
          <p:spPr>
            <a:xfrm>
              <a:off x="4126803" y="1704932"/>
              <a:ext cx="1800000" cy="0"/>
            </a:xfrm>
            <a:prstGeom prst="line">
              <a:avLst/>
            </a:prstGeom>
            <a:ln w="12700">
              <a:solidFill>
                <a:schemeClr val="accent5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26">
              <a:extLst>
                <a:ext uri="{FF2B5EF4-FFF2-40B4-BE49-F238E27FC236}">
                  <a16:creationId xmlns:a16="http://schemas.microsoft.com/office/drawing/2014/main" id="{AED5DD43-743D-4B3A-8E58-70EDCA62E710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347697" y="1312020"/>
              <a:ext cx="900000" cy="900000"/>
              <a:chOff x="5385173" y="1917525"/>
              <a:chExt cx="1440000" cy="1440000"/>
            </a:xfrm>
          </p:grpSpPr>
          <p:sp>
            <p:nvSpPr>
              <p:cNvPr id="34" name="Oval 27">
                <a:extLst>
                  <a:ext uri="{FF2B5EF4-FFF2-40B4-BE49-F238E27FC236}">
                    <a16:creationId xmlns:a16="http://schemas.microsoft.com/office/drawing/2014/main" id="{AFDFA548-7C85-4183-BE1E-B1115D6A837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85173" y="1917525"/>
                <a:ext cx="1440000" cy="1440000"/>
              </a:xfrm>
              <a:prstGeom prst="ellipse">
                <a:avLst/>
              </a:prstGeom>
              <a:solidFill>
                <a:schemeClr val="bg1">
                  <a:lumMod val="65000"/>
                  <a:alpha val="60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600"/>
              </a:p>
            </p:txBody>
          </p:sp>
          <p:sp>
            <p:nvSpPr>
              <p:cNvPr id="35" name="Oval 28">
                <a:extLst>
                  <a:ext uri="{FF2B5EF4-FFF2-40B4-BE49-F238E27FC236}">
                    <a16:creationId xmlns:a16="http://schemas.microsoft.com/office/drawing/2014/main" id="{ECC0BF89-4843-4C8B-AF78-B23EEB4EA055}"/>
                  </a:ext>
                </a:extLst>
              </p:cNvPr>
              <p:cNvSpPr/>
              <p:nvPr/>
            </p:nvSpPr>
            <p:spPr>
              <a:xfrm>
                <a:off x="5475173" y="2007525"/>
                <a:ext cx="1260000" cy="1260000"/>
              </a:xfrm>
              <a:prstGeom prst="ellipse">
                <a:avLst/>
              </a:prstGeom>
              <a:solidFill>
                <a:schemeClr val="accent5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600"/>
              </a:p>
            </p:txBody>
          </p:sp>
        </p:grpSp>
        <p:grpSp>
          <p:nvGrpSpPr>
            <p:cNvPr id="45" name="Group 38">
              <a:extLst>
                <a:ext uri="{FF2B5EF4-FFF2-40B4-BE49-F238E27FC236}">
                  <a16:creationId xmlns:a16="http://schemas.microsoft.com/office/drawing/2014/main" id="{0AF3EA56-8DCE-4372-8787-B5A75490B5E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549587" y="1508891"/>
              <a:ext cx="487503" cy="487503"/>
              <a:chOff x="-2771775" y="66675"/>
              <a:chExt cx="827087" cy="827088"/>
            </a:xfrm>
            <a:solidFill>
              <a:schemeClr val="bg1"/>
            </a:solidFill>
          </p:grpSpPr>
          <p:sp>
            <p:nvSpPr>
              <p:cNvPr id="46" name="Freeform 19">
                <a:extLst>
                  <a:ext uri="{FF2B5EF4-FFF2-40B4-BE49-F238E27FC236}">
                    <a16:creationId xmlns:a16="http://schemas.microsoft.com/office/drawing/2014/main" id="{F9539368-D927-4F3F-991C-F1C9974AF7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2771775" y="66675"/>
                <a:ext cx="827087" cy="827088"/>
              </a:xfrm>
              <a:custGeom>
                <a:avLst/>
                <a:gdLst>
                  <a:gd name="T0" fmla="*/ 188 w 220"/>
                  <a:gd name="T1" fmla="*/ 83 h 220"/>
                  <a:gd name="T2" fmla="*/ 196 w 220"/>
                  <a:gd name="T3" fmla="*/ 56 h 220"/>
                  <a:gd name="T4" fmla="*/ 181 w 220"/>
                  <a:gd name="T5" fmla="*/ 26 h 220"/>
                  <a:gd name="T6" fmla="*/ 164 w 220"/>
                  <a:gd name="T7" fmla="*/ 24 h 220"/>
                  <a:gd name="T8" fmla="*/ 137 w 220"/>
                  <a:gd name="T9" fmla="*/ 32 h 220"/>
                  <a:gd name="T10" fmla="*/ 119 w 220"/>
                  <a:gd name="T11" fmla="*/ 0 h 220"/>
                  <a:gd name="T12" fmla="*/ 87 w 220"/>
                  <a:gd name="T13" fmla="*/ 11 h 220"/>
                  <a:gd name="T14" fmla="*/ 74 w 220"/>
                  <a:gd name="T15" fmla="*/ 36 h 220"/>
                  <a:gd name="T16" fmla="*/ 49 w 220"/>
                  <a:gd name="T17" fmla="*/ 22 h 220"/>
                  <a:gd name="T18" fmla="*/ 26 w 220"/>
                  <a:gd name="T19" fmla="*/ 39 h 220"/>
                  <a:gd name="T20" fmla="*/ 36 w 220"/>
                  <a:gd name="T21" fmla="*/ 74 h 220"/>
                  <a:gd name="T22" fmla="*/ 11 w 220"/>
                  <a:gd name="T23" fmla="*/ 87 h 220"/>
                  <a:gd name="T24" fmla="*/ 0 w 220"/>
                  <a:gd name="T25" fmla="*/ 119 h 220"/>
                  <a:gd name="T26" fmla="*/ 32 w 220"/>
                  <a:gd name="T27" fmla="*/ 137 h 220"/>
                  <a:gd name="T28" fmla="*/ 24 w 220"/>
                  <a:gd name="T29" fmla="*/ 164 h 220"/>
                  <a:gd name="T30" fmla="*/ 39 w 220"/>
                  <a:gd name="T31" fmla="*/ 194 h 220"/>
                  <a:gd name="T32" fmla="*/ 56 w 220"/>
                  <a:gd name="T33" fmla="*/ 196 h 220"/>
                  <a:gd name="T34" fmla="*/ 83 w 220"/>
                  <a:gd name="T35" fmla="*/ 188 h 220"/>
                  <a:gd name="T36" fmla="*/ 101 w 220"/>
                  <a:gd name="T37" fmla="*/ 220 h 220"/>
                  <a:gd name="T38" fmla="*/ 133 w 220"/>
                  <a:gd name="T39" fmla="*/ 209 h 220"/>
                  <a:gd name="T40" fmla="*/ 146 w 220"/>
                  <a:gd name="T41" fmla="*/ 184 h 220"/>
                  <a:gd name="T42" fmla="*/ 171 w 220"/>
                  <a:gd name="T43" fmla="*/ 198 h 220"/>
                  <a:gd name="T44" fmla="*/ 194 w 220"/>
                  <a:gd name="T45" fmla="*/ 181 h 220"/>
                  <a:gd name="T46" fmla="*/ 184 w 220"/>
                  <a:gd name="T47" fmla="*/ 146 h 220"/>
                  <a:gd name="T48" fmla="*/ 209 w 220"/>
                  <a:gd name="T49" fmla="*/ 133 h 220"/>
                  <a:gd name="T50" fmla="*/ 220 w 220"/>
                  <a:gd name="T51" fmla="*/ 101 h 220"/>
                  <a:gd name="T52" fmla="*/ 185 w 220"/>
                  <a:gd name="T53" fmla="*/ 124 h 220"/>
                  <a:gd name="T54" fmla="*/ 172 w 220"/>
                  <a:gd name="T55" fmla="*/ 140 h 220"/>
                  <a:gd name="T56" fmla="*/ 185 w 220"/>
                  <a:gd name="T57" fmla="*/ 171 h 220"/>
                  <a:gd name="T58" fmla="*/ 154 w 220"/>
                  <a:gd name="T59" fmla="*/ 173 h 220"/>
                  <a:gd name="T60" fmla="*/ 140 w 220"/>
                  <a:gd name="T61" fmla="*/ 172 h 220"/>
                  <a:gd name="T62" fmla="*/ 124 w 220"/>
                  <a:gd name="T63" fmla="*/ 185 h 220"/>
                  <a:gd name="T64" fmla="*/ 101 w 220"/>
                  <a:gd name="T65" fmla="*/ 206 h 220"/>
                  <a:gd name="T66" fmla="*/ 87 w 220"/>
                  <a:gd name="T67" fmla="*/ 175 h 220"/>
                  <a:gd name="T68" fmla="*/ 74 w 220"/>
                  <a:gd name="T69" fmla="*/ 170 h 220"/>
                  <a:gd name="T70" fmla="*/ 49 w 220"/>
                  <a:gd name="T71" fmla="*/ 185 h 220"/>
                  <a:gd name="T72" fmla="*/ 47 w 220"/>
                  <a:gd name="T73" fmla="*/ 154 h 220"/>
                  <a:gd name="T74" fmla="*/ 45 w 220"/>
                  <a:gd name="T75" fmla="*/ 133 h 220"/>
                  <a:gd name="T76" fmla="*/ 14 w 220"/>
                  <a:gd name="T77" fmla="*/ 119 h 220"/>
                  <a:gd name="T78" fmla="*/ 35 w 220"/>
                  <a:gd name="T79" fmla="*/ 96 h 220"/>
                  <a:gd name="T80" fmla="*/ 48 w 220"/>
                  <a:gd name="T81" fmla="*/ 80 h 220"/>
                  <a:gd name="T82" fmla="*/ 35 w 220"/>
                  <a:gd name="T83" fmla="*/ 49 h 220"/>
                  <a:gd name="T84" fmla="*/ 66 w 220"/>
                  <a:gd name="T85" fmla="*/ 47 h 220"/>
                  <a:gd name="T86" fmla="*/ 80 w 220"/>
                  <a:gd name="T87" fmla="*/ 48 h 220"/>
                  <a:gd name="T88" fmla="*/ 96 w 220"/>
                  <a:gd name="T89" fmla="*/ 35 h 220"/>
                  <a:gd name="T90" fmla="*/ 119 w 220"/>
                  <a:gd name="T91" fmla="*/ 14 h 220"/>
                  <a:gd name="T92" fmla="*/ 133 w 220"/>
                  <a:gd name="T93" fmla="*/ 45 h 220"/>
                  <a:gd name="T94" fmla="*/ 146 w 220"/>
                  <a:gd name="T95" fmla="*/ 50 h 220"/>
                  <a:gd name="T96" fmla="*/ 171 w 220"/>
                  <a:gd name="T97" fmla="*/ 35 h 220"/>
                  <a:gd name="T98" fmla="*/ 173 w 220"/>
                  <a:gd name="T99" fmla="*/ 66 h 220"/>
                  <a:gd name="T100" fmla="*/ 175 w 220"/>
                  <a:gd name="T101" fmla="*/ 87 h 220"/>
                  <a:gd name="T102" fmla="*/ 206 w 220"/>
                  <a:gd name="T103" fmla="*/ 101 h 220"/>
                  <a:gd name="T104" fmla="*/ 185 w 220"/>
                  <a:gd name="T105" fmla="*/ 124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20" h="220">
                    <a:moveTo>
                      <a:pt x="209" y="87"/>
                    </a:moveTo>
                    <a:cubicBezTo>
                      <a:pt x="188" y="83"/>
                      <a:pt x="188" y="83"/>
                      <a:pt x="188" y="83"/>
                    </a:cubicBezTo>
                    <a:cubicBezTo>
                      <a:pt x="187" y="80"/>
                      <a:pt x="186" y="77"/>
                      <a:pt x="184" y="74"/>
                    </a:cubicBezTo>
                    <a:cubicBezTo>
                      <a:pt x="196" y="56"/>
                      <a:pt x="196" y="56"/>
                      <a:pt x="196" y="56"/>
                    </a:cubicBezTo>
                    <a:cubicBezTo>
                      <a:pt x="200" y="51"/>
                      <a:pt x="199" y="43"/>
                      <a:pt x="194" y="39"/>
                    </a:cubicBezTo>
                    <a:cubicBezTo>
                      <a:pt x="181" y="26"/>
                      <a:pt x="181" y="26"/>
                      <a:pt x="181" y="26"/>
                    </a:cubicBezTo>
                    <a:cubicBezTo>
                      <a:pt x="179" y="23"/>
                      <a:pt x="175" y="22"/>
                      <a:pt x="171" y="22"/>
                    </a:cubicBezTo>
                    <a:cubicBezTo>
                      <a:pt x="169" y="22"/>
                      <a:pt x="166" y="22"/>
                      <a:pt x="164" y="24"/>
                    </a:cubicBezTo>
                    <a:cubicBezTo>
                      <a:pt x="146" y="36"/>
                      <a:pt x="146" y="36"/>
                      <a:pt x="146" y="36"/>
                    </a:cubicBezTo>
                    <a:cubicBezTo>
                      <a:pt x="143" y="34"/>
                      <a:pt x="140" y="33"/>
                      <a:pt x="137" y="3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5"/>
                      <a:pt x="126" y="0"/>
                      <a:pt x="119" y="0"/>
                    </a:cubicBezTo>
                    <a:cubicBezTo>
                      <a:pt x="101" y="0"/>
                      <a:pt x="101" y="0"/>
                      <a:pt x="101" y="0"/>
                    </a:cubicBezTo>
                    <a:cubicBezTo>
                      <a:pt x="94" y="0"/>
                      <a:pt x="88" y="5"/>
                      <a:pt x="87" y="11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0" y="33"/>
                      <a:pt x="77" y="34"/>
                      <a:pt x="74" y="36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4" y="22"/>
                      <a:pt x="51" y="22"/>
                      <a:pt x="49" y="22"/>
                    </a:cubicBezTo>
                    <a:cubicBezTo>
                      <a:pt x="45" y="22"/>
                      <a:pt x="41" y="23"/>
                      <a:pt x="39" y="26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1" y="43"/>
                      <a:pt x="20" y="51"/>
                      <a:pt x="24" y="56"/>
                    </a:cubicBezTo>
                    <a:cubicBezTo>
                      <a:pt x="36" y="74"/>
                      <a:pt x="36" y="74"/>
                      <a:pt x="36" y="74"/>
                    </a:cubicBezTo>
                    <a:cubicBezTo>
                      <a:pt x="34" y="77"/>
                      <a:pt x="33" y="80"/>
                      <a:pt x="32" y="83"/>
                    </a:cubicBezTo>
                    <a:cubicBezTo>
                      <a:pt x="11" y="87"/>
                      <a:pt x="11" y="87"/>
                      <a:pt x="11" y="87"/>
                    </a:cubicBezTo>
                    <a:cubicBezTo>
                      <a:pt x="5" y="88"/>
                      <a:pt x="0" y="94"/>
                      <a:pt x="0" y="101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26"/>
                      <a:pt x="5" y="132"/>
                      <a:pt x="11" y="133"/>
                    </a:cubicBezTo>
                    <a:cubicBezTo>
                      <a:pt x="32" y="137"/>
                      <a:pt x="32" y="137"/>
                      <a:pt x="32" y="137"/>
                    </a:cubicBezTo>
                    <a:cubicBezTo>
                      <a:pt x="33" y="140"/>
                      <a:pt x="34" y="143"/>
                      <a:pt x="36" y="146"/>
                    </a:cubicBezTo>
                    <a:cubicBezTo>
                      <a:pt x="24" y="164"/>
                      <a:pt x="24" y="164"/>
                      <a:pt x="24" y="164"/>
                    </a:cubicBezTo>
                    <a:cubicBezTo>
                      <a:pt x="20" y="169"/>
                      <a:pt x="21" y="177"/>
                      <a:pt x="26" y="181"/>
                    </a:cubicBezTo>
                    <a:cubicBezTo>
                      <a:pt x="39" y="194"/>
                      <a:pt x="39" y="194"/>
                      <a:pt x="39" y="194"/>
                    </a:cubicBezTo>
                    <a:cubicBezTo>
                      <a:pt x="41" y="197"/>
                      <a:pt x="45" y="198"/>
                      <a:pt x="49" y="198"/>
                    </a:cubicBezTo>
                    <a:cubicBezTo>
                      <a:pt x="51" y="198"/>
                      <a:pt x="54" y="198"/>
                      <a:pt x="56" y="196"/>
                    </a:cubicBezTo>
                    <a:cubicBezTo>
                      <a:pt x="74" y="184"/>
                      <a:pt x="74" y="184"/>
                      <a:pt x="74" y="184"/>
                    </a:cubicBezTo>
                    <a:cubicBezTo>
                      <a:pt x="77" y="186"/>
                      <a:pt x="80" y="187"/>
                      <a:pt x="83" y="188"/>
                    </a:cubicBezTo>
                    <a:cubicBezTo>
                      <a:pt x="87" y="209"/>
                      <a:pt x="87" y="209"/>
                      <a:pt x="87" y="209"/>
                    </a:cubicBezTo>
                    <a:cubicBezTo>
                      <a:pt x="88" y="215"/>
                      <a:pt x="94" y="220"/>
                      <a:pt x="101" y="220"/>
                    </a:cubicBezTo>
                    <a:cubicBezTo>
                      <a:pt x="119" y="220"/>
                      <a:pt x="119" y="220"/>
                      <a:pt x="119" y="220"/>
                    </a:cubicBezTo>
                    <a:cubicBezTo>
                      <a:pt x="126" y="220"/>
                      <a:pt x="132" y="215"/>
                      <a:pt x="133" y="209"/>
                    </a:cubicBezTo>
                    <a:cubicBezTo>
                      <a:pt x="137" y="188"/>
                      <a:pt x="137" y="188"/>
                      <a:pt x="137" y="188"/>
                    </a:cubicBezTo>
                    <a:cubicBezTo>
                      <a:pt x="140" y="187"/>
                      <a:pt x="143" y="186"/>
                      <a:pt x="146" y="184"/>
                    </a:cubicBezTo>
                    <a:cubicBezTo>
                      <a:pt x="164" y="196"/>
                      <a:pt x="164" y="196"/>
                      <a:pt x="164" y="196"/>
                    </a:cubicBezTo>
                    <a:cubicBezTo>
                      <a:pt x="166" y="198"/>
                      <a:pt x="169" y="198"/>
                      <a:pt x="171" y="198"/>
                    </a:cubicBezTo>
                    <a:cubicBezTo>
                      <a:pt x="175" y="198"/>
                      <a:pt x="179" y="197"/>
                      <a:pt x="181" y="194"/>
                    </a:cubicBezTo>
                    <a:cubicBezTo>
                      <a:pt x="194" y="181"/>
                      <a:pt x="194" y="181"/>
                      <a:pt x="194" y="181"/>
                    </a:cubicBezTo>
                    <a:cubicBezTo>
                      <a:pt x="199" y="177"/>
                      <a:pt x="200" y="169"/>
                      <a:pt x="196" y="164"/>
                    </a:cubicBezTo>
                    <a:cubicBezTo>
                      <a:pt x="184" y="146"/>
                      <a:pt x="184" y="146"/>
                      <a:pt x="184" y="146"/>
                    </a:cubicBezTo>
                    <a:cubicBezTo>
                      <a:pt x="186" y="143"/>
                      <a:pt x="187" y="140"/>
                      <a:pt x="188" y="137"/>
                    </a:cubicBezTo>
                    <a:cubicBezTo>
                      <a:pt x="209" y="133"/>
                      <a:pt x="209" y="133"/>
                      <a:pt x="209" y="133"/>
                    </a:cubicBezTo>
                    <a:cubicBezTo>
                      <a:pt x="215" y="132"/>
                      <a:pt x="220" y="126"/>
                      <a:pt x="220" y="119"/>
                    </a:cubicBezTo>
                    <a:cubicBezTo>
                      <a:pt x="220" y="101"/>
                      <a:pt x="220" y="101"/>
                      <a:pt x="220" y="101"/>
                    </a:cubicBezTo>
                    <a:cubicBezTo>
                      <a:pt x="220" y="94"/>
                      <a:pt x="215" y="88"/>
                      <a:pt x="209" y="87"/>
                    </a:cubicBezTo>
                    <a:close/>
                    <a:moveTo>
                      <a:pt x="185" y="124"/>
                    </a:moveTo>
                    <a:cubicBezTo>
                      <a:pt x="180" y="125"/>
                      <a:pt x="176" y="128"/>
                      <a:pt x="175" y="133"/>
                    </a:cubicBezTo>
                    <a:cubicBezTo>
                      <a:pt x="174" y="135"/>
                      <a:pt x="173" y="138"/>
                      <a:pt x="172" y="140"/>
                    </a:cubicBezTo>
                    <a:cubicBezTo>
                      <a:pt x="170" y="144"/>
                      <a:pt x="170" y="149"/>
                      <a:pt x="173" y="154"/>
                    </a:cubicBezTo>
                    <a:cubicBezTo>
                      <a:pt x="185" y="171"/>
                      <a:pt x="185" y="171"/>
                      <a:pt x="185" y="171"/>
                    </a:cubicBezTo>
                    <a:cubicBezTo>
                      <a:pt x="171" y="185"/>
                      <a:pt x="171" y="185"/>
                      <a:pt x="171" y="185"/>
                    </a:cubicBezTo>
                    <a:cubicBezTo>
                      <a:pt x="154" y="173"/>
                      <a:pt x="154" y="173"/>
                      <a:pt x="154" y="173"/>
                    </a:cubicBezTo>
                    <a:cubicBezTo>
                      <a:pt x="151" y="171"/>
                      <a:pt x="149" y="170"/>
                      <a:pt x="146" y="170"/>
                    </a:cubicBezTo>
                    <a:cubicBezTo>
                      <a:pt x="144" y="170"/>
                      <a:pt x="142" y="171"/>
                      <a:pt x="140" y="172"/>
                    </a:cubicBezTo>
                    <a:cubicBezTo>
                      <a:pt x="138" y="173"/>
                      <a:pt x="135" y="174"/>
                      <a:pt x="133" y="175"/>
                    </a:cubicBezTo>
                    <a:cubicBezTo>
                      <a:pt x="128" y="176"/>
                      <a:pt x="125" y="180"/>
                      <a:pt x="124" y="185"/>
                    </a:cubicBezTo>
                    <a:cubicBezTo>
                      <a:pt x="119" y="206"/>
                      <a:pt x="119" y="206"/>
                      <a:pt x="119" y="206"/>
                    </a:cubicBezTo>
                    <a:cubicBezTo>
                      <a:pt x="101" y="206"/>
                      <a:pt x="101" y="206"/>
                      <a:pt x="101" y="206"/>
                    </a:cubicBezTo>
                    <a:cubicBezTo>
                      <a:pt x="96" y="185"/>
                      <a:pt x="96" y="185"/>
                      <a:pt x="96" y="185"/>
                    </a:cubicBezTo>
                    <a:cubicBezTo>
                      <a:pt x="95" y="180"/>
                      <a:pt x="92" y="176"/>
                      <a:pt x="87" y="175"/>
                    </a:cubicBezTo>
                    <a:cubicBezTo>
                      <a:pt x="85" y="174"/>
                      <a:pt x="82" y="173"/>
                      <a:pt x="80" y="172"/>
                    </a:cubicBezTo>
                    <a:cubicBezTo>
                      <a:pt x="78" y="171"/>
                      <a:pt x="76" y="170"/>
                      <a:pt x="74" y="170"/>
                    </a:cubicBezTo>
                    <a:cubicBezTo>
                      <a:pt x="71" y="170"/>
                      <a:pt x="69" y="171"/>
                      <a:pt x="66" y="173"/>
                    </a:cubicBezTo>
                    <a:cubicBezTo>
                      <a:pt x="49" y="185"/>
                      <a:pt x="49" y="185"/>
                      <a:pt x="49" y="185"/>
                    </a:cubicBezTo>
                    <a:cubicBezTo>
                      <a:pt x="35" y="171"/>
                      <a:pt x="35" y="171"/>
                      <a:pt x="35" y="171"/>
                    </a:cubicBezTo>
                    <a:cubicBezTo>
                      <a:pt x="47" y="154"/>
                      <a:pt x="47" y="154"/>
                      <a:pt x="47" y="154"/>
                    </a:cubicBezTo>
                    <a:cubicBezTo>
                      <a:pt x="50" y="149"/>
                      <a:pt x="50" y="144"/>
                      <a:pt x="48" y="140"/>
                    </a:cubicBezTo>
                    <a:cubicBezTo>
                      <a:pt x="47" y="138"/>
                      <a:pt x="46" y="135"/>
                      <a:pt x="45" y="133"/>
                    </a:cubicBezTo>
                    <a:cubicBezTo>
                      <a:pt x="44" y="128"/>
                      <a:pt x="40" y="125"/>
                      <a:pt x="35" y="124"/>
                    </a:cubicBezTo>
                    <a:cubicBezTo>
                      <a:pt x="14" y="119"/>
                      <a:pt x="14" y="119"/>
                      <a:pt x="14" y="119"/>
                    </a:cubicBezTo>
                    <a:cubicBezTo>
                      <a:pt x="14" y="101"/>
                      <a:pt x="14" y="101"/>
                      <a:pt x="14" y="101"/>
                    </a:cubicBezTo>
                    <a:cubicBezTo>
                      <a:pt x="35" y="96"/>
                      <a:pt x="35" y="96"/>
                      <a:pt x="35" y="96"/>
                    </a:cubicBezTo>
                    <a:cubicBezTo>
                      <a:pt x="40" y="95"/>
                      <a:pt x="44" y="92"/>
                      <a:pt x="45" y="87"/>
                    </a:cubicBezTo>
                    <a:cubicBezTo>
                      <a:pt x="46" y="85"/>
                      <a:pt x="47" y="82"/>
                      <a:pt x="48" y="80"/>
                    </a:cubicBezTo>
                    <a:cubicBezTo>
                      <a:pt x="50" y="76"/>
                      <a:pt x="50" y="71"/>
                      <a:pt x="47" y="66"/>
                    </a:cubicBezTo>
                    <a:cubicBezTo>
                      <a:pt x="35" y="49"/>
                      <a:pt x="35" y="49"/>
                      <a:pt x="35" y="49"/>
                    </a:cubicBezTo>
                    <a:cubicBezTo>
                      <a:pt x="49" y="35"/>
                      <a:pt x="49" y="35"/>
                      <a:pt x="49" y="35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9" y="49"/>
                      <a:pt x="71" y="50"/>
                      <a:pt x="74" y="50"/>
                    </a:cubicBezTo>
                    <a:cubicBezTo>
                      <a:pt x="76" y="50"/>
                      <a:pt x="78" y="49"/>
                      <a:pt x="80" y="48"/>
                    </a:cubicBezTo>
                    <a:cubicBezTo>
                      <a:pt x="82" y="47"/>
                      <a:pt x="85" y="46"/>
                      <a:pt x="87" y="45"/>
                    </a:cubicBezTo>
                    <a:cubicBezTo>
                      <a:pt x="92" y="44"/>
                      <a:pt x="95" y="40"/>
                      <a:pt x="96" y="35"/>
                    </a:cubicBezTo>
                    <a:cubicBezTo>
                      <a:pt x="101" y="14"/>
                      <a:pt x="101" y="14"/>
                      <a:pt x="101" y="14"/>
                    </a:cubicBezTo>
                    <a:cubicBezTo>
                      <a:pt x="119" y="14"/>
                      <a:pt x="119" y="14"/>
                      <a:pt x="119" y="14"/>
                    </a:cubicBezTo>
                    <a:cubicBezTo>
                      <a:pt x="124" y="35"/>
                      <a:pt x="124" y="35"/>
                      <a:pt x="124" y="35"/>
                    </a:cubicBezTo>
                    <a:cubicBezTo>
                      <a:pt x="125" y="40"/>
                      <a:pt x="128" y="44"/>
                      <a:pt x="133" y="45"/>
                    </a:cubicBezTo>
                    <a:cubicBezTo>
                      <a:pt x="135" y="46"/>
                      <a:pt x="138" y="47"/>
                      <a:pt x="140" y="48"/>
                    </a:cubicBezTo>
                    <a:cubicBezTo>
                      <a:pt x="142" y="49"/>
                      <a:pt x="144" y="50"/>
                      <a:pt x="146" y="50"/>
                    </a:cubicBezTo>
                    <a:cubicBezTo>
                      <a:pt x="149" y="50"/>
                      <a:pt x="151" y="49"/>
                      <a:pt x="154" y="47"/>
                    </a:cubicBezTo>
                    <a:cubicBezTo>
                      <a:pt x="171" y="35"/>
                      <a:pt x="171" y="35"/>
                      <a:pt x="171" y="35"/>
                    </a:cubicBezTo>
                    <a:cubicBezTo>
                      <a:pt x="185" y="49"/>
                      <a:pt x="185" y="49"/>
                      <a:pt x="185" y="49"/>
                    </a:cubicBezTo>
                    <a:cubicBezTo>
                      <a:pt x="173" y="66"/>
                      <a:pt x="173" y="66"/>
                      <a:pt x="173" y="66"/>
                    </a:cubicBezTo>
                    <a:cubicBezTo>
                      <a:pt x="170" y="71"/>
                      <a:pt x="170" y="76"/>
                      <a:pt x="172" y="80"/>
                    </a:cubicBezTo>
                    <a:cubicBezTo>
                      <a:pt x="173" y="82"/>
                      <a:pt x="174" y="85"/>
                      <a:pt x="175" y="87"/>
                    </a:cubicBezTo>
                    <a:cubicBezTo>
                      <a:pt x="176" y="92"/>
                      <a:pt x="180" y="95"/>
                      <a:pt x="185" y="96"/>
                    </a:cubicBezTo>
                    <a:cubicBezTo>
                      <a:pt x="206" y="101"/>
                      <a:pt x="206" y="101"/>
                      <a:pt x="206" y="101"/>
                    </a:cubicBezTo>
                    <a:cubicBezTo>
                      <a:pt x="206" y="119"/>
                      <a:pt x="206" y="119"/>
                      <a:pt x="206" y="119"/>
                    </a:cubicBezTo>
                    <a:lnTo>
                      <a:pt x="185" y="1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600"/>
              </a:p>
            </p:txBody>
          </p:sp>
          <p:sp>
            <p:nvSpPr>
              <p:cNvPr id="47" name="Freeform 20">
                <a:extLst>
                  <a:ext uri="{FF2B5EF4-FFF2-40B4-BE49-F238E27FC236}">
                    <a16:creationId xmlns:a16="http://schemas.microsoft.com/office/drawing/2014/main" id="{1D1A90EE-5E04-4F9E-8CC1-C686924513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2538413" y="300038"/>
                <a:ext cx="360362" cy="360363"/>
              </a:xfrm>
              <a:custGeom>
                <a:avLst/>
                <a:gdLst>
                  <a:gd name="T0" fmla="*/ 48 w 96"/>
                  <a:gd name="T1" fmla="*/ 0 h 96"/>
                  <a:gd name="T2" fmla="*/ 0 w 96"/>
                  <a:gd name="T3" fmla="*/ 48 h 96"/>
                  <a:gd name="T4" fmla="*/ 48 w 96"/>
                  <a:gd name="T5" fmla="*/ 96 h 96"/>
                  <a:gd name="T6" fmla="*/ 96 w 96"/>
                  <a:gd name="T7" fmla="*/ 48 h 96"/>
                  <a:gd name="T8" fmla="*/ 48 w 96"/>
                  <a:gd name="T9" fmla="*/ 0 h 96"/>
                  <a:gd name="T10" fmla="*/ 48 w 96"/>
                  <a:gd name="T11" fmla="*/ 90 h 96"/>
                  <a:gd name="T12" fmla="*/ 6 w 96"/>
                  <a:gd name="T13" fmla="*/ 48 h 96"/>
                  <a:gd name="T14" fmla="*/ 48 w 96"/>
                  <a:gd name="T15" fmla="*/ 6 h 96"/>
                  <a:gd name="T16" fmla="*/ 90 w 96"/>
                  <a:gd name="T17" fmla="*/ 48 h 96"/>
                  <a:gd name="T18" fmla="*/ 48 w 96"/>
                  <a:gd name="T19" fmla="*/ 9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" h="96">
                    <a:moveTo>
                      <a:pt x="48" y="0"/>
                    </a:moveTo>
                    <a:cubicBezTo>
                      <a:pt x="21" y="0"/>
                      <a:pt x="0" y="21"/>
                      <a:pt x="0" y="48"/>
                    </a:cubicBezTo>
                    <a:cubicBezTo>
                      <a:pt x="0" y="75"/>
                      <a:pt x="21" y="96"/>
                      <a:pt x="48" y="96"/>
                    </a:cubicBezTo>
                    <a:cubicBezTo>
                      <a:pt x="75" y="96"/>
                      <a:pt x="96" y="75"/>
                      <a:pt x="96" y="48"/>
                    </a:cubicBezTo>
                    <a:cubicBezTo>
                      <a:pt x="96" y="21"/>
                      <a:pt x="75" y="0"/>
                      <a:pt x="48" y="0"/>
                    </a:cubicBezTo>
                    <a:close/>
                    <a:moveTo>
                      <a:pt x="48" y="90"/>
                    </a:moveTo>
                    <a:cubicBezTo>
                      <a:pt x="25" y="90"/>
                      <a:pt x="6" y="71"/>
                      <a:pt x="6" y="48"/>
                    </a:cubicBezTo>
                    <a:cubicBezTo>
                      <a:pt x="6" y="25"/>
                      <a:pt x="25" y="6"/>
                      <a:pt x="48" y="6"/>
                    </a:cubicBezTo>
                    <a:cubicBezTo>
                      <a:pt x="71" y="6"/>
                      <a:pt x="90" y="25"/>
                      <a:pt x="90" y="48"/>
                    </a:cubicBezTo>
                    <a:cubicBezTo>
                      <a:pt x="90" y="71"/>
                      <a:pt x="71" y="90"/>
                      <a:pt x="48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600"/>
              </a:p>
            </p:txBody>
          </p:sp>
          <p:sp>
            <p:nvSpPr>
              <p:cNvPr id="48" name="Freeform 21">
                <a:extLst>
                  <a:ext uri="{FF2B5EF4-FFF2-40B4-BE49-F238E27FC236}">
                    <a16:creationId xmlns:a16="http://schemas.microsoft.com/office/drawing/2014/main" id="{B81FC61B-C607-4FBE-A30A-CE21D2D8AB5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2460625" y="374650"/>
                <a:ext cx="207962" cy="206375"/>
              </a:xfrm>
              <a:custGeom>
                <a:avLst/>
                <a:gdLst>
                  <a:gd name="T0" fmla="*/ 27 w 55"/>
                  <a:gd name="T1" fmla="*/ 0 h 55"/>
                  <a:gd name="T2" fmla="*/ 0 w 55"/>
                  <a:gd name="T3" fmla="*/ 28 h 55"/>
                  <a:gd name="T4" fmla="*/ 27 w 55"/>
                  <a:gd name="T5" fmla="*/ 55 h 55"/>
                  <a:gd name="T6" fmla="*/ 55 w 55"/>
                  <a:gd name="T7" fmla="*/ 28 h 55"/>
                  <a:gd name="T8" fmla="*/ 27 w 55"/>
                  <a:gd name="T9" fmla="*/ 0 h 55"/>
                  <a:gd name="T10" fmla="*/ 27 w 55"/>
                  <a:gd name="T11" fmla="*/ 49 h 55"/>
                  <a:gd name="T12" fmla="*/ 6 w 55"/>
                  <a:gd name="T13" fmla="*/ 28 h 55"/>
                  <a:gd name="T14" fmla="*/ 27 w 55"/>
                  <a:gd name="T15" fmla="*/ 7 h 55"/>
                  <a:gd name="T16" fmla="*/ 48 w 55"/>
                  <a:gd name="T17" fmla="*/ 28 h 55"/>
                  <a:gd name="T18" fmla="*/ 27 w 55"/>
                  <a:gd name="T19" fmla="*/ 4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55">
                    <a:moveTo>
                      <a:pt x="27" y="0"/>
                    </a:moveTo>
                    <a:cubicBezTo>
                      <a:pt x="12" y="0"/>
                      <a:pt x="0" y="13"/>
                      <a:pt x="0" y="28"/>
                    </a:cubicBezTo>
                    <a:cubicBezTo>
                      <a:pt x="0" y="43"/>
                      <a:pt x="12" y="55"/>
                      <a:pt x="27" y="55"/>
                    </a:cubicBezTo>
                    <a:cubicBezTo>
                      <a:pt x="42" y="55"/>
                      <a:pt x="55" y="43"/>
                      <a:pt x="55" y="28"/>
                    </a:cubicBezTo>
                    <a:cubicBezTo>
                      <a:pt x="55" y="13"/>
                      <a:pt x="42" y="0"/>
                      <a:pt x="27" y="0"/>
                    </a:cubicBezTo>
                    <a:close/>
                    <a:moveTo>
                      <a:pt x="27" y="49"/>
                    </a:moveTo>
                    <a:cubicBezTo>
                      <a:pt x="16" y="49"/>
                      <a:pt x="6" y="39"/>
                      <a:pt x="6" y="28"/>
                    </a:cubicBezTo>
                    <a:cubicBezTo>
                      <a:pt x="6" y="17"/>
                      <a:pt x="16" y="7"/>
                      <a:pt x="27" y="7"/>
                    </a:cubicBezTo>
                    <a:cubicBezTo>
                      <a:pt x="38" y="7"/>
                      <a:pt x="48" y="17"/>
                      <a:pt x="48" y="28"/>
                    </a:cubicBezTo>
                    <a:cubicBezTo>
                      <a:pt x="48" y="39"/>
                      <a:pt x="38" y="49"/>
                      <a:pt x="27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600"/>
              </a:p>
            </p:txBody>
          </p:sp>
        </p:grpSp>
        <p:grpSp>
          <p:nvGrpSpPr>
            <p:cNvPr id="99" name="群組 98">
              <a:extLst>
                <a:ext uri="{FF2B5EF4-FFF2-40B4-BE49-F238E27FC236}">
                  <a16:creationId xmlns:a16="http://schemas.microsoft.com/office/drawing/2014/main" id="{6FDA3B64-49A1-4264-8330-32CEF2AE1192}"/>
                </a:ext>
              </a:extLst>
            </p:cNvPr>
            <p:cNvGrpSpPr/>
            <p:nvPr/>
          </p:nvGrpSpPr>
          <p:grpSpPr>
            <a:xfrm>
              <a:off x="6337087" y="1442701"/>
              <a:ext cx="3646560" cy="504825"/>
              <a:chOff x="6353759" y="1716816"/>
              <a:chExt cx="3646560" cy="504825"/>
            </a:xfrm>
          </p:grpSpPr>
          <p:sp>
            <p:nvSpPr>
              <p:cNvPr id="64" name="TextBox 57">
                <a:extLst>
                  <a:ext uri="{FF2B5EF4-FFF2-40B4-BE49-F238E27FC236}">
                    <a16:creationId xmlns:a16="http://schemas.microsoft.com/office/drawing/2014/main" id="{B28E885C-CECB-4104-B87D-B8ECA920D7C9}"/>
                  </a:ext>
                </a:extLst>
              </p:cNvPr>
              <p:cNvSpPr txBox="1"/>
              <p:nvPr/>
            </p:nvSpPr>
            <p:spPr>
              <a:xfrm>
                <a:off x="6353759" y="1716816"/>
                <a:ext cx="196820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600" b="1" spc="-50" dirty="0">
                    <a:solidFill>
                      <a:srgbClr val="0070C0"/>
                    </a:solidFill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j-cs"/>
                  </a:rPr>
                  <a:t>系統整合</a:t>
                </a:r>
                <a:endParaRPr lang="id-ID" sz="1600" b="1" spc="-50" dirty="0">
                  <a:solidFill>
                    <a:srgbClr val="0070C0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+mj-cs"/>
                </a:endParaRPr>
              </a:p>
            </p:txBody>
          </p:sp>
          <p:sp>
            <p:nvSpPr>
              <p:cNvPr id="65" name="TextBox 58">
                <a:extLst>
                  <a:ext uri="{FF2B5EF4-FFF2-40B4-BE49-F238E27FC236}">
                    <a16:creationId xmlns:a16="http://schemas.microsoft.com/office/drawing/2014/main" id="{52E1A675-D82D-4217-A52E-644D17481277}"/>
                  </a:ext>
                </a:extLst>
              </p:cNvPr>
              <p:cNvSpPr txBox="1"/>
              <p:nvPr/>
            </p:nvSpPr>
            <p:spPr>
              <a:xfrm>
                <a:off x="6359509" y="1954457"/>
                <a:ext cx="3640810" cy="267184"/>
              </a:xfrm>
              <a:prstGeom prst="rect">
                <a:avLst/>
              </a:prstGeom>
              <a:noFill/>
            </p:spPr>
            <p:txBody>
              <a:bodyPr wrap="square" rIns="144000" bIns="36000" numCol="1" spcCol="360000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TW" altLang="en-US" sz="1200" dirty="0"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將太陽能供電與本專題天線進行整合，並測試運作</a:t>
                </a:r>
                <a:endParaRPr lang="en-US" sz="1200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endParaRPr>
              </a:p>
            </p:txBody>
          </p:sp>
        </p:grpSp>
      </p:grpSp>
      <p:grpSp>
        <p:nvGrpSpPr>
          <p:cNvPr id="107" name="群組 106">
            <a:extLst>
              <a:ext uri="{FF2B5EF4-FFF2-40B4-BE49-F238E27FC236}">
                <a16:creationId xmlns:a16="http://schemas.microsoft.com/office/drawing/2014/main" id="{F1C17F06-204D-4B87-B08D-07B2A12B80C5}"/>
              </a:ext>
            </a:extLst>
          </p:cNvPr>
          <p:cNvGrpSpPr/>
          <p:nvPr/>
        </p:nvGrpSpPr>
        <p:grpSpPr>
          <a:xfrm>
            <a:off x="5233374" y="3768159"/>
            <a:ext cx="5947656" cy="915096"/>
            <a:chOff x="5251846" y="3786631"/>
            <a:chExt cx="5947656" cy="915096"/>
          </a:xfrm>
        </p:grpSpPr>
        <p:cxnSp>
          <p:nvCxnSpPr>
            <p:cNvPr id="6" name="Straight Connector 64">
              <a:extLst>
                <a:ext uri="{FF2B5EF4-FFF2-40B4-BE49-F238E27FC236}">
                  <a16:creationId xmlns:a16="http://schemas.microsoft.com/office/drawing/2014/main" id="{E4642DBF-7F06-4071-9962-9A7E50AF9FBB}"/>
                </a:ext>
              </a:extLst>
            </p:cNvPr>
            <p:cNvCxnSpPr>
              <a:cxnSpLocks/>
            </p:cNvCxnSpPr>
            <p:nvPr/>
          </p:nvCxnSpPr>
          <p:spPr>
            <a:xfrm>
              <a:off x="5251846" y="4236631"/>
              <a:ext cx="2160000" cy="0"/>
            </a:xfrm>
            <a:prstGeom prst="line">
              <a:avLst/>
            </a:prstGeom>
            <a:ln w="12700">
              <a:solidFill>
                <a:schemeClr val="accent6">
                  <a:lumMod val="60000"/>
                  <a:lumOff val="40000"/>
                </a:schemeClr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32">
              <a:extLst>
                <a:ext uri="{FF2B5EF4-FFF2-40B4-BE49-F238E27FC236}">
                  <a16:creationId xmlns:a16="http://schemas.microsoft.com/office/drawing/2014/main" id="{E5491C94-1933-4804-9C6C-A99BEFA2D40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340512" y="3786631"/>
              <a:ext cx="900000" cy="900000"/>
              <a:chOff x="5385173" y="1917525"/>
              <a:chExt cx="1440000" cy="1440000"/>
            </a:xfrm>
          </p:grpSpPr>
          <p:sp>
            <p:nvSpPr>
              <p:cNvPr id="40" name="Oval 33">
                <a:extLst>
                  <a:ext uri="{FF2B5EF4-FFF2-40B4-BE49-F238E27FC236}">
                    <a16:creationId xmlns:a16="http://schemas.microsoft.com/office/drawing/2014/main" id="{BFD6EC2D-1A30-454A-AF9C-DC2D3F4632C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85173" y="1917525"/>
                <a:ext cx="1440000" cy="1440000"/>
              </a:xfrm>
              <a:prstGeom prst="ellipse">
                <a:avLst/>
              </a:prstGeom>
              <a:solidFill>
                <a:schemeClr val="bg1">
                  <a:lumMod val="65000"/>
                  <a:alpha val="60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6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41" name="Oval 34">
                <a:extLst>
                  <a:ext uri="{FF2B5EF4-FFF2-40B4-BE49-F238E27FC236}">
                    <a16:creationId xmlns:a16="http://schemas.microsoft.com/office/drawing/2014/main" id="{F091A05D-B09A-43B0-A9B2-DCD1E9705A33}"/>
                  </a:ext>
                </a:extLst>
              </p:cNvPr>
              <p:cNvSpPr/>
              <p:nvPr/>
            </p:nvSpPr>
            <p:spPr>
              <a:xfrm>
                <a:off x="5475173" y="2007525"/>
                <a:ext cx="1260000" cy="126000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600" dirty="0">
                  <a:solidFill>
                    <a:schemeClr val="accent6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grpSp>
          <p:nvGrpSpPr>
            <p:cNvPr id="102" name="群組 101">
              <a:extLst>
                <a:ext uri="{FF2B5EF4-FFF2-40B4-BE49-F238E27FC236}">
                  <a16:creationId xmlns:a16="http://schemas.microsoft.com/office/drawing/2014/main" id="{48B6028E-3E80-42EE-B0B9-5F8C86BA8357}"/>
                </a:ext>
              </a:extLst>
            </p:cNvPr>
            <p:cNvGrpSpPr/>
            <p:nvPr/>
          </p:nvGrpSpPr>
          <p:grpSpPr>
            <a:xfrm>
              <a:off x="8309741" y="3787800"/>
              <a:ext cx="2889761" cy="913927"/>
              <a:chOff x="8281103" y="3781012"/>
              <a:chExt cx="2889761" cy="913927"/>
            </a:xfrm>
          </p:grpSpPr>
          <p:sp>
            <p:nvSpPr>
              <p:cNvPr id="62" name="TextBox 55">
                <a:extLst>
                  <a:ext uri="{FF2B5EF4-FFF2-40B4-BE49-F238E27FC236}">
                    <a16:creationId xmlns:a16="http://schemas.microsoft.com/office/drawing/2014/main" id="{B06A984E-136C-444E-86AD-4BA238996308}"/>
                  </a:ext>
                </a:extLst>
              </p:cNvPr>
              <p:cNvSpPr txBox="1"/>
              <p:nvPr/>
            </p:nvSpPr>
            <p:spPr>
              <a:xfrm>
                <a:off x="8281103" y="3781012"/>
                <a:ext cx="176539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600" b="1" spc="-50" dirty="0">
                    <a:solidFill>
                      <a:schemeClr val="accent6">
                        <a:lumMod val="60000"/>
                        <a:lumOff val="40000"/>
                      </a:schemeClr>
                    </a:solidFill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j-cs"/>
                  </a:rPr>
                  <a:t>設計天線</a:t>
                </a:r>
                <a:endParaRPr lang="id-ID" sz="1600" b="1" spc="-50" dirty="0">
                  <a:solidFill>
                    <a:schemeClr val="accent6">
                      <a:lumMod val="60000"/>
                      <a:lumOff val="40000"/>
                    </a:schemeClr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+mj-cs"/>
                </a:endParaRPr>
              </a:p>
            </p:txBody>
          </p:sp>
          <p:sp>
            <p:nvSpPr>
              <p:cNvPr id="67" name="TextBox 60">
                <a:extLst>
                  <a:ext uri="{FF2B5EF4-FFF2-40B4-BE49-F238E27FC236}">
                    <a16:creationId xmlns:a16="http://schemas.microsoft.com/office/drawing/2014/main" id="{3523A0F2-9617-4822-9627-FB5C20715DE8}"/>
                  </a:ext>
                </a:extLst>
              </p:cNvPr>
              <p:cNvSpPr txBox="1"/>
              <p:nvPr/>
            </p:nvSpPr>
            <p:spPr>
              <a:xfrm>
                <a:off x="8284588" y="4058423"/>
                <a:ext cx="2886276" cy="636516"/>
              </a:xfrm>
              <a:prstGeom prst="rect">
                <a:avLst/>
              </a:prstGeom>
              <a:noFill/>
            </p:spPr>
            <p:txBody>
              <a:bodyPr wrap="square" rIns="144000" bIns="36000" numCol="1" spcCol="360000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TW" altLang="en-US" sz="1200" b="1" dirty="0">
                    <a:solidFill>
                      <a:srgbClr val="FF0000"/>
                    </a:solidFill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無法使用</a:t>
                </a:r>
                <a:r>
                  <a:rPr lang="en-US" altLang="zh-TW" sz="1200" b="1" dirty="0">
                    <a:solidFill>
                      <a:srgbClr val="FF0000"/>
                    </a:solidFill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PCB</a:t>
                </a:r>
                <a:r>
                  <a:rPr lang="zh-TW" altLang="en-US" sz="1200" b="1" dirty="0">
                    <a:solidFill>
                      <a:srgbClr val="FF0000"/>
                    </a:solidFill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設計</a:t>
                </a:r>
                <a:endParaRPr lang="en-US" altLang="zh-TW" sz="1200" b="1" dirty="0">
                  <a:solidFill>
                    <a:srgbClr val="FF0000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endParaRPr>
              </a:p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TW" altLang="en-US" sz="1200" dirty="0"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利用</a:t>
                </a:r>
                <a:r>
                  <a:rPr lang="en-US" altLang="zh-TW" sz="1200" b="1" dirty="0">
                    <a:solidFill>
                      <a:srgbClr val="FF0000"/>
                    </a:solidFill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HFSS</a:t>
                </a:r>
                <a:r>
                  <a:rPr lang="zh-TW" altLang="en-US" sz="1200" b="1" dirty="0">
                    <a:solidFill>
                      <a:srgbClr val="FF0000"/>
                    </a:solidFill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軟體</a:t>
                </a:r>
                <a:r>
                  <a:rPr lang="zh-TW" altLang="en-US" sz="1200" dirty="0"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設計並模擬天線各項參數</a:t>
                </a:r>
                <a:endParaRPr lang="en-US" altLang="zh-TW" sz="1200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endParaRPr>
              </a:p>
              <a:p>
                <a:pPr marL="171450" indent="-171450" eaLnBrk="1" fontAlgn="auto" hangingPunct="1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zh-TW" altLang="en-US" sz="1200" dirty="0"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網格天線</a:t>
                </a:r>
                <a:endParaRPr lang="en-US" altLang="zh-TW" sz="1200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endParaRPr>
              </a:p>
            </p:txBody>
          </p:sp>
        </p:grpSp>
        <p:sp>
          <p:nvSpPr>
            <p:cNvPr id="85" name="Freeform 13">
              <a:extLst>
                <a:ext uri="{FF2B5EF4-FFF2-40B4-BE49-F238E27FC236}">
                  <a16:creationId xmlns:a16="http://schemas.microsoft.com/office/drawing/2014/main" id="{5E0ECFFB-5C87-44FF-9FD9-DB53D000814D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7585921" y="4031376"/>
              <a:ext cx="423378" cy="412299"/>
            </a:xfrm>
            <a:custGeom>
              <a:avLst/>
              <a:gdLst>
                <a:gd name="T0" fmla="*/ 161 w 226"/>
                <a:gd name="T1" fmla="*/ 0 h 220"/>
                <a:gd name="T2" fmla="*/ 96 w 226"/>
                <a:gd name="T3" fmla="*/ 47 h 220"/>
                <a:gd name="T4" fmla="*/ 95 w 226"/>
                <a:gd name="T5" fmla="*/ 47 h 220"/>
                <a:gd name="T6" fmla="*/ 24 w 226"/>
                <a:gd name="T7" fmla="*/ 119 h 220"/>
                <a:gd name="T8" fmla="*/ 1 w 226"/>
                <a:gd name="T9" fmla="*/ 189 h 220"/>
                <a:gd name="T10" fmla="*/ 24 w 226"/>
                <a:gd name="T11" fmla="*/ 220 h 220"/>
                <a:gd name="T12" fmla="*/ 90 w 226"/>
                <a:gd name="T13" fmla="*/ 203 h 220"/>
                <a:gd name="T14" fmla="*/ 207 w 226"/>
                <a:gd name="T15" fmla="*/ 91 h 220"/>
                <a:gd name="T16" fmla="*/ 110 w 226"/>
                <a:gd name="T17" fmla="*/ 164 h 220"/>
                <a:gd name="T18" fmla="*/ 170 w 226"/>
                <a:gd name="T19" fmla="*/ 81 h 220"/>
                <a:gd name="T20" fmla="*/ 163 w 226"/>
                <a:gd name="T21" fmla="*/ 115 h 220"/>
                <a:gd name="T22" fmla="*/ 110 w 226"/>
                <a:gd name="T23" fmla="*/ 169 h 220"/>
                <a:gd name="T24" fmla="*/ 102 w 226"/>
                <a:gd name="T25" fmla="*/ 139 h 220"/>
                <a:gd name="T26" fmla="*/ 79 w 226"/>
                <a:gd name="T27" fmla="*/ 117 h 220"/>
                <a:gd name="T28" fmla="*/ 159 w 226"/>
                <a:gd name="T29" fmla="*/ 61 h 220"/>
                <a:gd name="T30" fmla="*/ 102 w 226"/>
                <a:gd name="T31" fmla="*/ 139 h 220"/>
                <a:gd name="T32" fmla="*/ 52 w 226"/>
                <a:gd name="T33" fmla="*/ 110 h 220"/>
                <a:gd name="T34" fmla="*/ 137 w 226"/>
                <a:gd name="T35" fmla="*/ 49 h 220"/>
                <a:gd name="T36" fmla="*/ 29 w 226"/>
                <a:gd name="T37" fmla="*/ 205 h 220"/>
                <a:gd name="T38" fmla="*/ 14 w 226"/>
                <a:gd name="T39" fmla="*/ 196 h 220"/>
                <a:gd name="T40" fmla="*/ 22 w 226"/>
                <a:gd name="T41" fmla="*/ 166 h 220"/>
                <a:gd name="T42" fmla="*/ 54 w 226"/>
                <a:gd name="T43" fmla="*/ 199 h 220"/>
                <a:gd name="T44" fmla="*/ 61 w 226"/>
                <a:gd name="T45" fmla="*/ 197 h 220"/>
                <a:gd name="T46" fmla="*/ 24 w 226"/>
                <a:gd name="T47" fmla="*/ 159 h 220"/>
                <a:gd name="T48" fmla="*/ 33 w 226"/>
                <a:gd name="T49" fmla="*/ 129 h 220"/>
                <a:gd name="T50" fmla="*/ 89 w 226"/>
                <a:gd name="T51" fmla="*/ 189 h 220"/>
                <a:gd name="T52" fmla="*/ 61 w 226"/>
                <a:gd name="T53" fmla="*/ 197 h 220"/>
                <a:gd name="T54" fmla="*/ 186 w 226"/>
                <a:gd name="T55" fmla="*/ 93 h 220"/>
                <a:gd name="T56" fmla="*/ 168 w 226"/>
                <a:gd name="T57" fmla="*/ 52 h 220"/>
                <a:gd name="T58" fmla="*/ 139 w 226"/>
                <a:gd name="T59" fmla="*/ 23 h 220"/>
                <a:gd name="T60" fmla="*/ 192 w 226"/>
                <a:gd name="T61" fmla="*/ 27 h 220"/>
                <a:gd name="T62" fmla="*/ 197 w 226"/>
                <a:gd name="T63" fmla="*/ 81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26" h="220">
                  <a:moveTo>
                    <a:pt x="202" y="18"/>
                  </a:moveTo>
                  <a:cubicBezTo>
                    <a:pt x="191" y="6"/>
                    <a:pt x="176" y="0"/>
                    <a:pt x="161" y="0"/>
                  </a:cubicBezTo>
                  <a:cubicBezTo>
                    <a:pt x="149" y="0"/>
                    <a:pt x="137" y="5"/>
                    <a:pt x="129" y="13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6" y="47"/>
                    <a:pt x="95" y="47"/>
                    <a:pt x="95" y="47"/>
                  </a:cubicBezTo>
                  <a:cubicBezTo>
                    <a:pt x="95" y="47"/>
                    <a:pt x="95" y="47"/>
                    <a:pt x="95" y="47"/>
                  </a:cubicBezTo>
                  <a:cubicBezTo>
                    <a:pt x="95" y="47"/>
                    <a:pt x="95" y="47"/>
                    <a:pt x="95" y="47"/>
                  </a:cubicBezTo>
                  <a:cubicBezTo>
                    <a:pt x="24" y="119"/>
                    <a:pt x="24" y="119"/>
                    <a:pt x="24" y="119"/>
                  </a:cubicBezTo>
                  <a:cubicBezTo>
                    <a:pt x="21" y="122"/>
                    <a:pt x="19" y="126"/>
                    <a:pt x="17" y="130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0" y="194"/>
                    <a:pt x="0" y="196"/>
                  </a:cubicBezTo>
                  <a:cubicBezTo>
                    <a:pt x="0" y="209"/>
                    <a:pt x="11" y="220"/>
                    <a:pt x="24" y="220"/>
                  </a:cubicBezTo>
                  <a:cubicBezTo>
                    <a:pt x="27" y="220"/>
                    <a:pt x="32" y="219"/>
                    <a:pt x="32" y="219"/>
                  </a:cubicBezTo>
                  <a:cubicBezTo>
                    <a:pt x="90" y="203"/>
                    <a:pt x="90" y="203"/>
                    <a:pt x="90" y="203"/>
                  </a:cubicBezTo>
                  <a:cubicBezTo>
                    <a:pt x="95" y="202"/>
                    <a:pt x="99" y="200"/>
                    <a:pt x="102" y="196"/>
                  </a:cubicBezTo>
                  <a:cubicBezTo>
                    <a:pt x="207" y="91"/>
                    <a:pt x="207" y="91"/>
                    <a:pt x="207" y="91"/>
                  </a:cubicBezTo>
                  <a:cubicBezTo>
                    <a:pt x="226" y="72"/>
                    <a:pt x="224" y="40"/>
                    <a:pt x="202" y="18"/>
                  </a:cubicBezTo>
                  <a:close/>
                  <a:moveTo>
                    <a:pt x="110" y="164"/>
                  </a:moveTo>
                  <a:cubicBezTo>
                    <a:pt x="110" y="157"/>
                    <a:pt x="108" y="151"/>
                    <a:pt x="105" y="146"/>
                  </a:cubicBezTo>
                  <a:cubicBezTo>
                    <a:pt x="170" y="81"/>
                    <a:pt x="170" y="81"/>
                    <a:pt x="170" y="81"/>
                  </a:cubicBezTo>
                  <a:cubicBezTo>
                    <a:pt x="174" y="93"/>
                    <a:pt x="172" y="106"/>
                    <a:pt x="163" y="115"/>
                  </a:cubicBezTo>
                  <a:cubicBezTo>
                    <a:pt x="163" y="115"/>
                    <a:pt x="163" y="115"/>
                    <a:pt x="163" y="115"/>
                  </a:cubicBezTo>
                  <a:cubicBezTo>
                    <a:pt x="163" y="115"/>
                    <a:pt x="163" y="115"/>
                    <a:pt x="163" y="115"/>
                  </a:cubicBezTo>
                  <a:cubicBezTo>
                    <a:pt x="110" y="169"/>
                    <a:pt x="110" y="169"/>
                    <a:pt x="110" y="169"/>
                  </a:cubicBezTo>
                  <a:cubicBezTo>
                    <a:pt x="110" y="167"/>
                    <a:pt x="110" y="165"/>
                    <a:pt x="110" y="164"/>
                  </a:cubicBezTo>
                  <a:close/>
                  <a:moveTo>
                    <a:pt x="102" y="139"/>
                  </a:moveTo>
                  <a:cubicBezTo>
                    <a:pt x="99" y="135"/>
                    <a:pt x="96" y="131"/>
                    <a:pt x="93" y="127"/>
                  </a:cubicBezTo>
                  <a:cubicBezTo>
                    <a:pt x="88" y="123"/>
                    <a:pt x="84" y="120"/>
                    <a:pt x="79" y="117"/>
                  </a:cubicBezTo>
                  <a:cubicBezTo>
                    <a:pt x="144" y="52"/>
                    <a:pt x="144" y="52"/>
                    <a:pt x="144" y="52"/>
                  </a:cubicBezTo>
                  <a:cubicBezTo>
                    <a:pt x="149" y="54"/>
                    <a:pt x="154" y="57"/>
                    <a:pt x="159" y="61"/>
                  </a:cubicBezTo>
                  <a:cubicBezTo>
                    <a:pt x="162" y="65"/>
                    <a:pt x="165" y="69"/>
                    <a:pt x="167" y="74"/>
                  </a:cubicBezTo>
                  <a:lnTo>
                    <a:pt x="102" y="139"/>
                  </a:lnTo>
                  <a:close/>
                  <a:moveTo>
                    <a:pt x="72" y="114"/>
                  </a:moveTo>
                  <a:cubicBezTo>
                    <a:pt x="66" y="111"/>
                    <a:pt x="59" y="110"/>
                    <a:pt x="52" y="110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13" y="48"/>
                    <a:pt x="125" y="46"/>
                    <a:pt x="137" y="49"/>
                  </a:cubicBezTo>
                  <a:lnTo>
                    <a:pt x="72" y="114"/>
                  </a:lnTo>
                  <a:close/>
                  <a:moveTo>
                    <a:pt x="29" y="205"/>
                  </a:moveTo>
                  <a:cubicBezTo>
                    <a:pt x="28" y="206"/>
                    <a:pt x="26" y="206"/>
                    <a:pt x="24" y="206"/>
                  </a:cubicBezTo>
                  <a:cubicBezTo>
                    <a:pt x="18" y="206"/>
                    <a:pt x="14" y="202"/>
                    <a:pt x="14" y="196"/>
                  </a:cubicBezTo>
                  <a:cubicBezTo>
                    <a:pt x="14" y="195"/>
                    <a:pt x="14" y="193"/>
                    <a:pt x="14" y="192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30" y="166"/>
                    <a:pt x="38" y="169"/>
                    <a:pt x="45" y="175"/>
                  </a:cubicBezTo>
                  <a:cubicBezTo>
                    <a:pt x="51" y="182"/>
                    <a:pt x="55" y="191"/>
                    <a:pt x="54" y="199"/>
                  </a:cubicBezTo>
                  <a:lnTo>
                    <a:pt x="29" y="205"/>
                  </a:lnTo>
                  <a:close/>
                  <a:moveTo>
                    <a:pt x="61" y="197"/>
                  </a:moveTo>
                  <a:cubicBezTo>
                    <a:pt x="61" y="188"/>
                    <a:pt x="57" y="178"/>
                    <a:pt x="50" y="170"/>
                  </a:cubicBezTo>
                  <a:cubicBezTo>
                    <a:pt x="42" y="163"/>
                    <a:pt x="33" y="159"/>
                    <a:pt x="24" y="159"/>
                  </a:cubicBezTo>
                  <a:cubicBezTo>
                    <a:pt x="30" y="134"/>
                    <a:pt x="30" y="134"/>
                    <a:pt x="30" y="134"/>
                  </a:cubicBezTo>
                  <a:cubicBezTo>
                    <a:pt x="31" y="132"/>
                    <a:pt x="32" y="131"/>
                    <a:pt x="33" y="129"/>
                  </a:cubicBezTo>
                  <a:cubicBezTo>
                    <a:pt x="47" y="119"/>
                    <a:pt x="68" y="122"/>
                    <a:pt x="83" y="137"/>
                  </a:cubicBezTo>
                  <a:cubicBezTo>
                    <a:pt x="98" y="153"/>
                    <a:pt x="101" y="175"/>
                    <a:pt x="89" y="189"/>
                  </a:cubicBezTo>
                  <a:cubicBezTo>
                    <a:pt x="88" y="190"/>
                    <a:pt x="87" y="190"/>
                    <a:pt x="86" y="190"/>
                  </a:cubicBezTo>
                  <a:lnTo>
                    <a:pt x="61" y="197"/>
                  </a:lnTo>
                  <a:close/>
                  <a:moveTo>
                    <a:pt x="197" y="81"/>
                  </a:moveTo>
                  <a:cubicBezTo>
                    <a:pt x="186" y="93"/>
                    <a:pt x="186" y="93"/>
                    <a:pt x="186" y="93"/>
                  </a:cubicBezTo>
                  <a:cubicBezTo>
                    <a:pt x="186" y="91"/>
                    <a:pt x="186" y="90"/>
                    <a:pt x="186" y="88"/>
                  </a:cubicBezTo>
                  <a:cubicBezTo>
                    <a:pt x="185" y="75"/>
                    <a:pt x="178" y="62"/>
                    <a:pt x="168" y="52"/>
                  </a:cubicBezTo>
                  <a:cubicBezTo>
                    <a:pt x="157" y="41"/>
                    <a:pt x="142" y="34"/>
                    <a:pt x="127" y="34"/>
                  </a:cubicBezTo>
                  <a:cubicBezTo>
                    <a:pt x="139" y="23"/>
                    <a:pt x="139" y="23"/>
                    <a:pt x="139" y="23"/>
                  </a:cubicBezTo>
                  <a:cubicBezTo>
                    <a:pt x="145" y="17"/>
                    <a:pt x="153" y="14"/>
                    <a:pt x="161" y="14"/>
                  </a:cubicBezTo>
                  <a:cubicBezTo>
                    <a:pt x="172" y="14"/>
                    <a:pt x="184" y="19"/>
                    <a:pt x="192" y="27"/>
                  </a:cubicBezTo>
                  <a:cubicBezTo>
                    <a:pt x="201" y="36"/>
                    <a:pt x="205" y="46"/>
                    <a:pt x="206" y="56"/>
                  </a:cubicBezTo>
                  <a:cubicBezTo>
                    <a:pt x="207" y="66"/>
                    <a:pt x="204" y="75"/>
                    <a:pt x="197" y="8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sz="1600" dirty="0"/>
            </a:p>
          </p:txBody>
        </p:sp>
      </p:grpSp>
      <p:grpSp>
        <p:nvGrpSpPr>
          <p:cNvPr id="106" name="群組 105">
            <a:extLst>
              <a:ext uri="{FF2B5EF4-FFF2-40B4-BE49-F238E27FC236}">
                <a16:creationId xmlns:a16="http://schemas.microsoft.com/office/drawing/2014/main" id="{28A209BC-0EED-4376-BC69-5EA00FA897C6}"/>
              </a:ext>
            </a:extLst>
          </p:cNvPr>
          <p:cNvGrpSpPr/>
          <p:nvPr/>
        </p:nvGrpSpPr>
        <p:grpSpPr>
          <a:xfrm>
            <a:off x="4748789" y="2432536"/>
            <a:ext cx="5981629" cy="1103303"/>
            <a:chOff x="4748789" y="2534133"/>
            <a:chExt cx="5981629" cy="1103303"/>
          </a:xfrm>
        </p:grpSpPr>
        <p:cxnSp>
          <p:nvCxnSpPr>
            <p:cNvPr id="7" name="Straight Connector 63">
              <a:extLst>
                <a:ext uri="{FF2B5EF4-FFF2-40B4-BE49-F238E27FC236}">
                  <a16:creationId xmlns:a16="http://schemas.microsoft.com/office/drawing/2014/main" id="{FF013F4E-37D5-46EE-8DFD-317E27F998EA}"/>
                </a:ext>
              </a:extLst>
            </p:cNvPr>
            <p:cNvCxnSpPr/>
            <p:nvPr/>
          </p:nvCxnSpPr>
          <p:spPr>
            <a:xfrm>
              <a:off x="4748789" y="3078595"/>
              <a:ext cx="1800000" cy="0"/>
            </a:xfrm>
            <a:prstGeom prst="line">
              <a:avLst/>
            </a:prstGeom>
            <a:ln w="12700">
              <a:solidFill>
                <a:schemeClr val="accent4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Group 35">
              <a:extLst>
                <a:ext uri="{FF2B5EF4-FFF2-40B4-BE49-F238E27FC236}">
                  <a16:creationId xmlns:a16="http://schemas.microsoft.com/office/drawing/2014/main" id="{5716195E-11B9-4AFC-B9FC-8D2C403A15A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182578" y="2630605"/>
              <a:ext cx="900000" cy="900000"/>
              <a:chOff x="5385173" y="1917525"/>
              <a:chExt cx="1440000" cy="1440000"/>
            </a:xfrm>
          </p:grpSpPr>
          <p:sp>
            <p:nvSpPr>
              <p:cNvPr id="43" name="Oval 36">
                <a:extLst>
                  <a:ext uri="{FF2B5EF4-FFF2-40B4-BE49-F238E27FC236}">
                    <a16:creationId xmlns:a16="http://schemas.microsoft.com/office/drawing/2014/main" id="{A81C008C-3FCE-4AFB-9FDA-37822452B1F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85173" y="1917525"/>
                <a:ext cx="1440000" cy="1440000"/>
              </a:xfrm>
              <a:prstGeom prst="ellipse">
                <a:avLst/>
              </a:prstGeom>
              <a:solidFill>
                <a:schemeClr val="bg1">
                  <a:lumMod val="65000"/>
                  <a:alpha val="60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600"/>
              </a:p>
            </p:txBody>
          </p:sp>
          <p:sp>
            <p:nvSpPr>
              <p:cNvPr id="44" name="Oval 37">
                <a:extLst>
                  <a:ext uri="{FF2B5EF4-FFF2-40B4-BE49-F238E27FC236}">
                    <a16:creationId xmlns:a16="http://schemas.microsoft.com/office/drawing/2014/main" id="{77EE6068-293F-41DD-B55F-A46B8FA5B521}"/>
                  </a:ext>
                </a:extLst>
              </p:cNvPr>
              <p:cNvSpPr/>
              <p:nvPr/>
            </p:nvSpPr>
            <p:spPr>
              <a:xfrm>
                <a:off x="5475173" y="2007525"/>
                <a:ext cx="1260000" cy="1260000"/>
              </a:xfrm>
              <a:prstGeom prst="ellipse">
                <a:avLst/>
              </a:prstGeom>
              <a:solidFill>
                <a:schemeClr val="accent4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600"/>
              </a:p>
            </p:txBody>
          </p:sp>
        </p:grpSp>
        <p:grpSp>
          <p:nvGrpSpPr>
            <p:cNvPr id="101" name="群組 100">
              <a:extLst>
                <a:ext uri="{FF2B5EF4-FFF2-40B4-BE49-F238E27FC236}">
                  <a16:creationId xmlns:a16="http://schemas.microsoft.com/office/drawing/2014/main" id="{80C715D7-7435-4BC2-BB74-8991A01279EB}"/>
                </a:ext>
              </a:extLst>
            </p:cNvPr>
            <p:cNvGrpSpPr/>
            <p:nvPr/>
          </p:nvGrpSpPr>
          <p:grpSpPr>
            <a:xfrm>
              <a:off x="7170617" y="2534133"/>
              <a:ext cx="3559801" cy="1103303"/>
              <a:chOff x="7138828" y="2535490"/>
              <a:chExt cx="3559801" cy="1103303"/>
            </a:xfrm>
          </p:grpSpPr>
          <p:sp>
            <p:nvSpPr>
              <p:cNvPr id="63" name="TextBox 56">
                <a:extLst>
                  <a:ext uri="{FF2B5EF4-FFF2-40B4-BE49-F238E27FC236}">
                    <a16:creationId xmlns:a16="http://schemas.microsoft.com/office/drawing/2014/main" id="{D012CB5A-676D-4E1A-BC7C-402092A8F8EA}"/>
                  </a:ext>
                </a:extLst>
              </p:cNvPr>
              <p:cNvSpPr txBox="1"/>
              <p:nvPr/>
            </p:nvSpPr>
            <p:spPr>
              <a:xfrm>
                <a:off x="7138828" y="2535490"/>
                <a:ext cx="1765396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600" b="1" spc="-50" dirty="0">
                    <a:solidFill>
                      <a:schemeClr val="accent4"/>
                    </a:solidFill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j-cs"/>
                  </a:rPr>
                  <a:t>實作天線</a:t>
                </a:r>
                <a:endParaRPr lang="id-ID" sz="1600" b="1" spc="-50" dirty="0">
                  <a:solidFill>
                    <a:schemeClr val="accent4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+mj-cs"/>
                </a:endParaRPr>
              </a:p>
            </p:txBody>
          </p:sp>
          <p:sp>
            <p:nvSpPr>
              <p:cNvPr id="66" name="TextBox 59">
                <a:extLst>
                  <a:ext uri="{FF2B5EF4-FFF2-40B4-BE49-F238E27FC236}">
                    <a16:creationId xmlns:a16="http://schemas.microsoft.com/office/drawing/2014/main" id="{484AE597-6626-4BB7-A5B1-ABDE96CEACF5}"/>
                  </a:ext>
                </a:extLst>
              </p:cNvPr>
              <p:cNvSpPr txBox="1"/>
              <p:nvPr/>
            </p:nvSpPr>
            <p:spPr>
              <a:xfrm>
                <a:off x="7162031" y="2817611"/>
                <a:ext cx="3536598" cy="821182"/>
              </a:xfrm>
              <a:prstGeom prst="rect">
                <a:avLst/>
              </a:prstGeom>
              <a:noFill/>
            </p:spPr>
            <p:txBody>
              <a:bodyPr wrap="square" rIns="144000" bIns="36000" numCol="1" spcCol="360000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TW" altLang="en-US" sz="1200" b="1" dirty="0">
                    <a:solidFill>
                      <a:srgbClr val="FF0000"/>
                    </a:solidFill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無法蝕刻</a:t>
                </a:r>
                <a:endParaRPr lang="en-US" altLang="zh-TW" sz="1200" b="1" dirty="0">
                  <a:solidFill>
                    <a:srgbClr val="FF0000"/>
                  </a:solidFill>
                  <a:latin typeface="Microsoft JhengHei UI Light" panose="020B0304030504040204" pitchFamily="34" charset="-120"/>
                  <a:ea typeface="Microsoft JhengHei UI Light" panose="020B0304030504040204" pitchFamily="34" charset="-120"/>
                </a:endParaRPr>
              </a:p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TW" altLang="en-US" sz="1200" dirty="0"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利用</a:t>
                </a:r>
                <a:r>
                  <a:rPr lang="zh-TW" altLang="en-US" sz="1200" b="1" dirty="0">
                    <a:solidFill>
                      <a:srgbClr val="FF0000"/>
                    </a:solidFill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奈米材料噴印機</a:t>
                </a:r>
                <a:r>
                  <a:rPr lang="zh-TW" altLang="en-US" sz="1200" dirty="0"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實作天線</a:t>
                </a:r>
                <a:endParaRPr lang="en-US" altLang="zh-TW" sz="1200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endParaRPr>
              </a:p>
              <a:p>
                <a:pPr marL="171450" indent="-171450" eaLnBrk="1" fontAlgn="auto" hangingPunct="1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zh-TW" altLang="en-US" sz="1200" dirty="0"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透明基板</a:t>
                </a:r>
                <a:endParaRPr lang="en-US" altLang="zh-TW" sz="1200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endParaRPr>
              </a:p>
              <a:p>
                <a:pPr marL="171450" indent="-171450" eaLnBrk="1" fontAlgn="auto" hangingPunct="1">
                  <a:spcBef>
                    <a:spcPts val="0"/>
                  </a:spcBef>
                  <a:spcAft>
                    <a:spcPts val="0"/>
                  </a:spcAft>
                  <a:buFont typeface="Arial" panose="020B0604020202020204" pitchFamily="34" charset="0"/>
                  <a:buChar char="•"/>
                  <a:defRPr/>
                </a:pPr>
                <a:r>
                  <a:rPr lang="zh-TW" altLang="en-US" sz="1200" dirty="0"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奈米銀</a:t>
                </a:r>
                <a:endParaRPr lang="en-US" sz="1200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endParaRPr>
              </a:p>
            </p:txBody>
          </p:sp>
        </p:grpSp>
        <p:pic>
          <p:nvPicPr>
            <p:cNvPr id="89" name="圖片 88">
              <a:extLst>
                <a:ext uri="{FF2B5EF4-FFF2-40B4-BE49-F238E27FC236}">
                  <a16:creationId xmlns:a16="http://schemas.microsoft.com/office/drawing/2014/main" id="{46D264A5-AB65-4257-A6CE-671862E95A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6404181" y="2840877"/>
              <a:ext cx="466078" cy="466078"/>
            </a:xfrm>
            <a:prstGeom prst="rect">
              <a:avLst/>
            </a:prstGeom>
          </p:spPr>
        </p:pic>
      </p:grpSp>
      <p:pic>
        <p:nvPicPr>
          <p:cNvPr id="93" name="內容版面配置區 11">
            <a:extLst>
              <a:ext uri="{FF2B5EF4-FFF2-40B4-BE49-F238E27FC236}">
                <a16:creationId xmlns:a16="http://schemas.microsoft.com/office/drawing/2014/main" id="{02EA2723-6197-4A31-B10F-A4AC1FD520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752" y="3631334"/>
            <a:ext cx="1323380" cy="11778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accent6">
                <a:lumMod val="60000"/>
                <a:lumOff val="40000"/>
              </a:schemeClr>
            </a:solidFill>
          </a:ln>
          <a:effectLst>
            <a:reflection blurRad="12700" stA="38000" endPos="0" dist="5000" dir="5400000" sy="-100000" algn="bl" rotWithShape="0"/>
          </a:effectLst>
        </p:spPr>
      </p:pic>
      <p:grpSp>
        <p:nvGrpSpPr>
          <p:cNvPr id="109" name="群組 108">
            <a:extLst>
              <a:ext uri="{FF2B5EF4-FFF2-40B4-BE49-F238E27FC236}">
                <a16:creationId xmlns:a16="http://schemas.microsoft.com/office/drawing/2014/main" id="{3BD2E67C-7CF4-4F54-8945-A8BCBCE3085D}"/>
              </a:ext>
            </a:extLst>
          </p:cNvPr>
          <p:cNvGrpSpPr/>
          <p:nvPr/>
        </p:nvGrpSpPr>
        <p:grpSpPr>
          <a:xfrm>
            <a:off x="3673347" y="2377190"/>
            <a:ext cx="1638545" cy="1198853"/>
            <a:chOff x="3673347" y="2377190"/>
            <a:chExt cx="1638545" cy="1198853"/>
          </a:xfrm>
        </p:grpSpPr>
        <p:sp>
          <p:nvSpPr>
            <p:cNvPr id="78" name="Rounded Rectangle 11">
              <a:extLst>
                <a:ext uri="{FF2B5EF4-FFF2-40B4-BE49-F238E27FC236}">
                  <a16:creationId xmlns:a16="http://schemas.microsoft.com/office/drawing/2014/main" id="{93121555-3E0F-4DC4-B5DB-EAF9766456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3500" y="2377190"/>
              <a:ext cx="1273734" cy="1198853"/>
            </a:xfrm>
            <a:prstGeom prst="roundRect">
              <a:avLst>
                <a:gd name="adj" fmla="val 9375"/>
              </a:avLst>
            </a:prstGeom>
            <a:solidFill>
              <a:schemeClr val="accent4"/>
            </a:solidFill>
            <a:ln w="9525">
              <a:noFill/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/>
              <a:endParaRPr lang="id-ID" altLang="id-ID" dirty="0">
                <a:solidFill>
                  <a:schemeClr val="bg1"/>
                </a:solidFill>
              </a:endParaRPr>
            </a:p>
          </p:txBody>
        </p:sp>
        <p:pic>
          <p:nvPicPr>
            <p:cNvPr id="100" name="內容版面配置區 3">
              <a:extLst>
                <a:ext uri="{FF2B5EF4-FFF2-40B4-BE49-F238E27FC236}">
                  <a16:creationId xmlns:a16="http://schemas.microsoft.com/office/drawing/2014/main" id="{E9EACC99-EDD0-4E3C-99E0-80F86AED3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673347" y="2393360"/>
              <a:ext cx="1638545" cy="1166201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 w="38100">
              <a:solidFill>
                <a:schemeClr val="accent4"/>
              </a:solidFill>
            </a:ln>
            <a:effectLst>
              <a:reflection blurRad="12700" stA="38000" endPos="0" dist="5000" dir="5400000" sy="-100000" algn="bl" rotWithShape="0"/>
            </a:effectLst>
          </p:spPr>
        </p:pic>
      </p:grpSp>
      <p:grpSp>
        <p:nvGrpSpPr>
          <p:cNvPr id="108" name="群組 107">
            <a:extLst>
              <a:ext uri="{FF2B5EF4-FFF2-40B4-BE49-F238E27FC236}">
                <a16:creationId xmlns:a16="http://schemas.microsoft.com/office/drawing/2014/main" id="{BDD12305-9DFF-43BE-AA85-44F7EB54F4E8}"/>
              </a:ext>
            </a:extLst>
          </p:cNvPr>
          <p:cNvGrpSpPr/>
          <p:nvPr/>
        </p:nvGrpSpPr>
        <p:grpSpPr>
          <a:xfrm>
            <a:off x="4649231" y="5040122"/>
            <a:ext cx="6077584" cy="900000"/>
            <a:chOff x="4649231" y="4901580"/>
            <a:chExt cx="6077584" cy="900000"/>
          </a:xfrm>
        </p:grpSpPr>
        <p:cxnSp>
          <p:nvCxnSpPr>
            <p:cNvPr id="5" name="Straight Connector 65">
              <a:extLst>
                <a:ext uri="{FF2B5EF4-FFF2-40B4-BE49-F238E27FC236}">
                  <a16:creationId xmlns:a16="http://schemas.microsoft.com/office/drawing/2014/main" id="{57F83448-591D-4CC7-8C4C-19D21B266A2E}"/>
                </a:ext>
              </a:extLst>
            </p:cNvPr>
            <p:cNvCxnSpPr/>
            <p:nvPr/>
          </p:nvCxnSpPr>
          <p:spPr>
            <a:xfrm>
              <a:off x="4649231" y="5369868"/>
              <a:ext cx="1800000" cy="0"/>
            </a:xfrm>
            <a:prstGeom prst="line">
              <a:avLst/>
            </a:prstGeom>
            <a:ln w="12700">
              <a:solidFill>
                <a:schemeClr val="accent2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29">
              <a:extLst>
                <a:ext uri="{FF2B5EF4-FFF2-40B4-BE49-F238E27FC236}">
                  <a16:creationId xmlns:a16="http://schemas.microsoft.com/office/drawing/2014/main" id="{96F9EA21-C937-4722-AE84-54F5D4A41CD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326866" y="4901580"/>
              <a:ext cx="899999" cy="900000"/>
              <a:chOff x="5385173" y="1917525"/>
              <a:chExt cx="1440000" cy="1440000"/>
            </a:xfrm>
          </p:grpSpPr>
          <p:sp>
            <p:nvSpPr>
              <p:cNvPr id="37" name="Oval 30">
                <a:extLst>
                  <a:ext uri="{FF2B5EF4-FFF2-40B4-BE49-F238E27FC236}">
                    <a16:creationId xmlns:a16="http://schemas.microsoft.com/office/drawing/2014/main" id="{0960AAF1-F967-47A3-8D73-1AD4BCCB539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85173" y="1917525"/>
                <a:ext cx="1440000" cy="1440000"/>
              </a:xfrm>
              <a:prstGeom prst="ellipse">
                <a:avLst/>
              </a:prstGeom>
              <a:solidFill>
                <a:schemeClr val="bg1">
                  <a:lumMod val="65000"/>
                  <a:alpha val="60000"/>
                </a:schemeClr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600"/>
              </a:p>
            </p:txBody>
          </p:sp>
          <p:sp>
            <p:nvSpPr>
              <p:cNvPr id="38" name="Oval 31">
                <a:extLst>
                  <a:ext uri="{FF2B5EF4-FFF2-40B4-BE49-F238E27FC236}">
                    <a16:creationId xmlns:a16="http://schemas.microsoft.com/office/drawing/2014/main" id="{3854F001-C6DD-43CB-93B6-71C27F5B81FB}"/>
                  </a:ext>
                </a:extLst>
              </p:cNvPr>
              <p:cNvSpPr/>
              <p:nvPr/>
            </p:nvSpPr>
            <p:spPr>
              <a:xfrm>
                <a:off x="5475175" y="2007525"/>
                <a:ext cx="1260001" cy="1260000"/>
              </a:xfrm>
              <a:prstGeom prst="ellipse">
                <a:avLst/>
              </a:prstGeom>
              <a:solidFill>
                <a:schemeClr val="accent2"/>
              </a:solidFill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600" dirty="0"/>
              </a:p>
            </p:txBody>
          </p:sp>
        </p:grpSp>
        <p:pic>
          <p:nvPicPr>
            <p:cNvPr id="84" name="圖片 83">
              <a:extLst>
                <a:ext uri="{FF2B5EF4-FFF2-40B4-BE49-F238E27FC236}">
                  <a16:creationId xmlns:a16="http://schemas.microsoft.com/office/drawing/2014/main" id="{7016A3AA-C947-430A-BEB5-14A4C5F80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0"/>
                </a:ext>
              </a:extLst>
            </a:blip>
            <a:stretch>
              <a:fillRect/>
            </a:stretch>
          </p:blipFill>
          <p:spPr>
            <a:xfrm>
              <a:off x="6539910" y="5237531"/>
              <a:ext cx="483967" cy="250301"/>
            </a:xfrm>
            <a:prstGeom prst="rect">
              <a:avLst/>
            </a:prstGeom>
          </p:spPr>
        </p:pic>
        <p:grpSp>
          <p:nvGrpSpPr>
            <p:cNvPr id="104" name="群組 103">
              <a:extLst>
                <a:ext uri="{FF2B5EF4-FFF2-40B4-BE49-F238E27FC236}">
                  <a16:creationId xmlns:a16="http://schemas.microsoft.com/office/drawing/2014/main" id="{B4AD4F17-1AD1-4098-9BB5-07811AF0DC0F}"/>
                </a:ext>
              </a:extLst>
            </p:cNvPr>
            <p:cNvGrpSpPr/>
            <p:nvPr/>
          </p:nvGrpSpPr>
          <p:grpSpPr>
            <a:xfrm>
              <a:off x="7283116" y="5080381"/>
              <a:ext cx="3443699" cy="540405"/>
              <a:chOff x="7254930" y="5062068"/>
              <a:chExt cx="3443699" cy="540405"/>
            </a:xfrm>
          </p:grpSpPr>
          <p:sp>
            <p:nvSpPr>
              <p:cNvPr id="61" name="TextBox 54">
                <a:extLst>
                  <a:ext uri="{FF2B5EF4-FFF2-40B4-BE49-F238E27FC236}">
                    <a16:creationId xmlns:a16="http://schemas.microsoft.com/office/drawing/2014/main" id="{9F9F50D6-0875-4B4E-8BC2-058F016589F6}"/>
                  </a:ext>
                </a:extLst>
              </p:cNvPr>
              <p:cNvSpPr txBox="1"/>
              <p:nvPr/>
            </p:nvSpPr>
            <p:spPr>
              <a:xfrm>
                <a:off x="7254930" y="5062068"/>
                <a:ext cx="201302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600" b="1" spc="-50" dirty="0">
                    <a:solidFill>
                      <a:schemeClr val="accent2"/>
                    </a:solidFill>
                    <a:latin typeface="Microsoft JhengHei UI" panose="020B0604030504040204" pitchFamily="34" charset="-120"/>
                    <a:ea typeface="Microsoft JhengHei UI" panose="020B0604030504040204" pitchFamily="34" charset="-120"/>
                    <a:cs typeface="+mj-cs"/>
                  </a:rPr>
                  <a:t>發現問題</a:t>
                </a:r>
                <a:endParaRPr lang="id-ID" sz="1600" b="1" spc="-50" dirty="0">
                  <a:solidFill>
                    <a:schemeClr val="accent2"/>
                  </a:solidFill>
                  <a:latin typeface="Microsoft JhengHei UI" panose="020B0604030504040204" pitchFamily="34" charset="-120"/>
                  <a:ea typeface="Microsoft JhengHei UI" panose="020B0604030504040204" pitchFamily="34" charset="-120"/>
                  <a:cs typeface="+mj-cs"/>
                </a:endParaRPr>
              </a:p>
            </p:txBody>
          </p:sp>
          <p:sp>
            <p:nvSpPr>
              <p:cNvPr id="103" name="TextBox 60">
                <a:extLst>
                  <a:ext uri="{FF2B5EF4-FFF2-40B4-BE49-F238E27FC236}">
                    <a16:creationId xmlns:a16="http://schemas.microsoft.com/office/drawing/2014/main" id="{F443DA43-0148-4199-836D-35410B86CFAC}"/>
                  </a:ext>
                </a:extLst>
              </p:cNvPr>
              <p:cNvSpPr txBox="1"/>
              <p:nvPr/>
            </p:nvSpPr>
            <p:spPr>
              <a:xfrm>
                <a:off x="7289836" y="5335289"/>
                <a:ext cx="3408793" cy="267184"/>
              </a:xfrm>
              <a:prstGeom prst="rect">
                <a:avLst/>
              </a:prstGeom>
              <a:noFill/>
            </p:spPr>
            <p:txBody>
              <a:bodyPr wrap="square" rIns="144000" bIns="36000" numCol="1" spcCol="360000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TW" altLang="en-US" sz="1200" dirty="0">
                    <a:latin typeface="Microsoft JhengHei UI Light" panose="020B0304030504040204" pitchFamily="34" charset="-120"/>
                    <a:ea typeface="Microsoft JhengHei UI Light" panose="020B0304030504040204" pitchFamily="34" charset="-120"/>
                  </a:rPr>
                  <a:t>提出整合太陽能與供電問題，並思考解決方案</a:t>
                </a:r>
                <a:endParaRPr lang="en-US" sz="1200" dirty="0">
                  <a:latin typeface="Microsoft JhengHei UI Light" panose="020B0304030504040204" pitchFamily="34" charset="-120"/>
                  <a:ea typeface="Microsoft JhengHei UI Light" panose="020B0304030504040204" pitchFamily="34" charset="-120"/>
                </a:endParaRPr>
              </a:p>
            </p:txBody>
          </p:sp>
        </p:grpSp>
      </p:grpSp>
      <p:pic>
        <p:nvPicPr>
          <p:cNvPr id="4104" name="Picture 8">
            <a:extLst>
              <a:ext uri="{FF2B5EF4-FFF2-40B4-BE49-F238E27FC236}">
                <a16:creationId xmlns:a16="http://schemas.microsoft.com/office/drawing/2014/main" id="{77881D92-9399-4CC8-A42B-EBADB9E5A6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0" r="7176"/>
          <a:stretch/>
        </p:blipFill>
        <p:spPr bwMode="auto">
          <a:xfrm rot="20783512">
            <a:off x="2882414" y="855699"/>
            <a:ext cx="1475309" cy="14753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accent5">
                <a:lumMod val="75000"/>
              </a:schemeClr>
            </a:solidFill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668A2268-08E1-41B1-8653-4EE640A6E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787" y="4889346"/>
            <a:ext cx="1273733" cy="12737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accent2"/>
            </a:solidFill>
          </a:ln>
          <a:effectLst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43491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D991585-A45A-45D9-B491-8D3D4A1B3D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46" y="3576575"/>
            <a:ext cx="5347415" cy="3006613"/>
          </a:xfrm>
          <a:prstGeom prst="rect">
            <a:avLst/>
          </a:prstGeom>
          <a:ln>
            <a:solidFill>
              <a:schemeClr val="accent5">
                <a:lumMod val="75000"/>
              </a:schemeClr>
            </a:solidFill>
          </a:ln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58F84F60-D4D4-4D19-AD73-E3E43C5BCF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46" y="447831"/>
            <a:ext cx="5347415" cy="2924674"/>
          </a:xfrm>
          <a:prstGeom prst="rect">
            <a:avLst/>
          </a:prstGeom>
          <a:ln>
            <a:solidFill>
              <a:schemeClr val="accent5">
                <a:lumMod val="75000"/>
              </a:schemeClr>
            </a:solidFill>
          </a:ln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788058D2-ED30-4A44-926E-C39B818560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9"/>
          <a:stretch/>
        </p:blipFill>
        <p:spPr>
          <a:xfrm>
            <a:off x="6970836" y="3617544"/>
            <a:ext cx="4216792" cy="2924675"/>
          </a:xfrm>
          <a:prstGeom prst="rect">
            <a:avLst/>
          </a:prstGeom>
          <a:ln>
            <a:solidFill>
              <a:schemeClr val="accent5">
                <a:lumMod val="75000"/>
              </a:schemeClr>
            </a:solidFill>
          </a:ln>
        </p:spPr>
      </p:pic>
      <p:pic>
        <p:nvPicPr>
          <p:cNvPr id="22" name="內容版面配置區 4">
            <a:extLst>
              <a:ext uri="{FF2B5EF4-FFF2-40B4-BE49-F238E27FC236}">
                <a16:creationId xmlns:a16="http://schemas.microsoft.com/office/drawing/2014/main" id="{C86F68E5-6ED1-4E20-8AFA-0C4484791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1" t="13456" r="28785" b="28181"/>
          <a:stretch/>
        </p:blipFill>
        <p:spPr>
          <a:xfrm>
            <a:off x="7868943" y="345156"/>
            <a:ext cx="2831151" cy="3130024"/>
          </a:xfrm>
        </p:spPr>
      </p:pic>
      <p:pic>
        <p:nvPicPr>
          <p:cNvPr id="23" name="內容版面配置區 4">
            <a:extLst>
              <a:ext uri="{FF2B5EF4-FFF2-40B4-BE49-F238E27FC236}">
                <a16:creationId xmlns:a16="http://schemas.microsoft.com/office/drawing/2014/main" id="{59559599-1DF7-4592-84C2-BA610CD8DFF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9" t="13456" r="82950" b="45078"/>
          <a:stretch/>
        </p:blipFill>
        <p:spPr>
          <a:xfrm>
            <a:off x="7298493" y="798238"/>
            <a:ext cx="464438" cy="2223861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0C298B9B-5045-477B-96A3-B083CE1F551E}"/>
              </a:ext>
            </a:extLst>
          </p:cNvPr>
          <p:cNvSpPr/>
          <p:nvPr/>
        </p:nvSpPr>
        <p:spPr>
          <a:xfrm>
            <a:off x="7264200" y="4343108"/>
            <a:ext cx="1815032" cy="4424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chemeClr val="tx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透光度 </a:t>
            </a:r>
            <a:r>
              <a:rPr lang="en-US" altLang="zh-TW" sz="1600" b="1" dirty="0">
                <a:solidFill>
                  <a:schemeClr val="tx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34%</a:t>
            </a:r>
            <a:endParaRPr lang="zh-TW" altLang="en-US" sz="1600" b="1" dirty="0">
              <a:solidFill>
                <a:schemeClr val="tx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pic>
        <p:nvPicPr>
          <p:cNvPr id="28" name="內容版面配置區 4">
            <a:extLst>
              <a:ext uri="{FF2B5EF4-FFF2-40B4-BE49-F238E27FC236}">
                <a16:creationId xmlns:a16="http://schemas.microsoft.com/office/drawing/2014/main" id="{B04B4245-1130-439C-B488-AFC5447E0DB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3" t="23980" r="33905" b="15758"/>
          <a:stretch/>
        </p:blipFill>
        <p:spPr>
          <a:xfrm>
            <a:off x="4047380" y="1449000"/>
            <a:ext cx="4097241" cy="396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C652907-0FB9-45CE-84DA-43BBDE5B86FD}"/>
              </a:ext>
            </a:extLst>
          </p:cNvPr>
          <p:cNvSpPr/>
          <p:nvPr/>
        </p:nvSpPr>
        <p:spPr>
          <a:xfrm>
            <a:off x="8765940" y="345156"/>
            <a:ext cx="1037156" cy="3700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TW" altLang="en-US" sz="1600" b="1" dirty="0">
                <a:solidFill>
                  <a:schemeClr val="tx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天線場型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DAF03B4-447C-44AD-8F93-F9610226A5C9}"/>
              </a:ext>
            </a:extLst>
          </p:cNvPr>
          <p:cNvSpPr/>
          <p:nvPr/>
        </p:nvSpPr>
        <p:spPr>
          <a:xfrm>
            <a:off x="1617945" y="1314344"/>
            <a:ext cx="1815032" cy="4424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600" b="1" dirty="0">
                <a:solidFill>
                  <a:schemeClr val="tx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反射係數</a:t>
            </a:r>
            <a:endParaRPr lang="en-US" altLang="zh-TW" sz="1600" b="1" dirty="0">
              <a:solidFill>
                <a:schemeClr val="tx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  <a:p>
            <a:pPr algn="ctr"/>
            <a:r>
              <a:rPr lang="en-US" altLang="zh-TW" sz="1600" b="1" dirty="0">
                <a:solidFill>
                  <a:schemeClr val="tx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2.19GHz~2.5GHz</a:t>
            </a:r>
            <a:endParaRPr lang="zh-TW" altLang="en-US" sz="1600" b="1" dirty="0">
              <a:solidFill>
                <a:schemeClr val="tx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49733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2E16872-86E1-41F2-BD2B-9BBFDB3AA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926" y="674254"/>
            <a:ext cx="7561503" cy="56711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9BD66C4-2E4B-4D13-A3B4-5BF8622660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1" t="28962" r="36330" b="18256"/>
          <a:stretch/>
        </p:blipFill>
        <p:spPr>
          <a:xfrm>
            <a:off x="4115926" y="1449000"/>
            <a:ext cx="3960148" cy="396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7D4F1877-C5E0-417D-9174-09647DBA76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99" t="5791" r="12120" b="11517"/>
          <a:stretch/>
        </p:blipFill>
        <p:spPr>
          <a:xfrm>
            <a:off x="514571" y="3811625"/>
            <a:ext cx="3181638" cy="25337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9735CD64-542B-48AA-91DB-DB816809E55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829" t="13545" r="14790" b="7262"/>
          <a:stretch/>
        </p:blipFill>
        <p:spPr>
          <a:xfrm rot="5400000">
            <a:off x="535499" y="587776"/>
            <a:ext cx="3139782" cy="29894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24562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1B5564B-E151-4003-89EE-08C21E5EED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940" y="238487"/>
            <a:ext cx="9798119" cy="63810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0" dist="5000" dir="5400000" sy="-100000" algn="bl" rotWithShape="0"/>
          </a:effectLst>
        </p:spPr>
      </p:pic>
      <p:sp>
        <p:nvSpPr>
          <p:cNvPr id="6" name="橢圓 5">
            <a:extLst>
              <a:ext uri="{FF2B5EF4-FFF2-40B4-BE49-F238E27FC236}">
                <a16:creationId xmlns:a16="http://schemas.microsoft.com/office/drawing/2014/main" id="{6550A7CF-9D07-4F9B-8A91-8E21CFC55053}"/>
              </a:ext>
            </a:extLst>
          </p:cNvPr>
          <p:cNvSpPr/>
          <p:nvPr/>
        </p:nvSpPr>
        <p:spPr>
          <a:xfrm>
            <a:off x="8813923" y="1883120"/>
            <a:ext cx="1674891" cy="167489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2595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5">
            <a:extLst>
              <a:ext uri="{FF2B5EF4-FFF2-40B4-BE49-F238E27FC236}">
                <a16:creationId xmlns:a16="http://schemas.microsoft.com/office/drawing/2014/main" id="{338831BC-6E99-49DA-821B-52B6B907AC72}"/>
              </a:ext>
            </a:extLst>
          </p:cNvPr>
          <p:cNvGrpSpPr/>
          <p:nvPr/>
        </p:nvGrpSpPr>
        <p:grpSpPr>
          <a:xfrm>
            <a:off x="3669033" y="2187173"/>
            <a:ext cx="3562338" cy="3562339"/>
            <a:chOff x="1889832" y="1617774"/>
            <a:chExt cx="2340000" cy="2340000"/>
          </a:xfrm>
        </p:grpSpPr>
        <p:sp>
          <p:nvSpPr>
            <p:cNvPr id="20" name="椭圆 17">
              <a:extLst>
                <a:ext uri="{FF2B5EF4-FFF2-40B4-BE49-F238E27FC236}">
                  <a16:creationId xmlns:a16="http://schemas.microsoft.com/office/drawing/2014/main" id="{3F099471-6ACF-4E3F-A55F-E4DBDAAC403C}"/>
                </a:ext>
              </a:extLst>
            </p:cNvPr>
            <p:cNvSpPr/>
            <p:nvPr/>
          </p:nvSpPr>
          <p:spPr>
            <a:xfrm>
              <a:off x="1889832" y="1617774"/>
              <a:ext cx="2340000" cy="23400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18">
              <a:extLst>
                <a:ext uri="{FF2B5EF4-FFF2-40B4-BE49-F238E27FC236}">
                  <a16:creationId xmlns:a16="http://schemas.microsoft.com/office/drawing/2014/main" id="{F7F0B282-12D5-4B5E-95C8-D2B09605458B}"/>
                </a:ext>
              </a:extLst>
            </p:cNvPr>
            <p:cNvSpPr/>
            <p:nvPr/>
          </p:nvSpPr>
          <p:spPr>
            <a:xfrm>
              <a:off x="2159832" y="1887774"/>
              <a:ext cx="1800000" cy="1800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椭圆 19">
              <a:extLst>
                <a:ext uri="{FF2B5EF4-FFF2-40B4-BE49-F238E27FC236}">
                  <a16:creationId xmlns:a16="http://schemas.microsoft.com/office/drawing/2014/main" id="{E3A94F46-E04A-4B85-A9F8-6D95A99293CE}"/>
                </a:ext>
              </a:extLst>
            </p:cNvPr>
            <p:cNvSpPr/>
            <p:nvPr/>
          </p:nvSpPr>
          <p:spPr>
            <a:xfrm>
              <a:off x="2429832" y="2157774"/>
              <a:ext cx="1260000" cy="12600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9">
            <a:extLst>
              <a:ext uri="{FF2B5EF4-FFF2-40B4-BE49-F238E27FC236}">
                <a16:creationId xmlns:a16="http://schemas.microsoft.com/office/drawing/2014/main" id="{B1C39377-DBF8-40E4-9675-4777CA1CF49B}"/>
              </a:ext>
            </a:extLst>
          </p:cNvPr>
          <p:cNvSpPr txBox="1"/>
          <p:nvPr/>
        </p:nvSpPr>
        <p:spPr>
          <a:xfrm>
            <a:off x="3916714" y="3417989"/>
            <a:ext cx="3185487" cy="9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20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整合至自偏壓收發機模組的</a:t>
            </a:r>
            <a:br>
              <a:rPr lang="en-US" altLang="zh-TW" sz="20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</a:br>
            <a:r>
              <a:rPr lang="zh-TW" altLang="en-US" sz="2000" b="1" spc="-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透明基板天線</a:t>
            </a:r>
            <a:endParaRPr lang="zh-CN" altLang="en-US" sz="20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3">
            <a:extLst>
              <a:ext uri="{FF2B5EF4-FFF2-40B4-BE49-F238E27FC236}">
                <a16:creationId xmlns:a16="http://schemas.microsoft.com/office/drawing/2014/main" id="{F9765605-F385-48C7-9B1F-D45E33A4ADF4}"/>
              </a:ext>
            </a:extLst>
          </p:cNvPr>
          <p:cNvGrpSpPr/>
          <p:nvPr/>
        </p:nvGrpSpPr>
        <p:grpSpPr>
          <a:xfrm>
            <a:off x="4832802" y="1091069"/>
            <a:ext cx="1234800" cy="1519200"/>
            <a:chOff x="2546820" y="1160073"/>
            <a:chExt cx="1026024" cy="1260000"/>
          </a:xfrm>
        </p:grpSpPr>
        <p:sp>
          <p:nvSpPr>
            <p:cNvPr id="15" name="下箭头 12">
              <a:extLst>
                <a:ext uri="{FF2B5EF4-FFF2-40B4-BE49-F238E27FC236}">
                  <a16:creationId xmlns:a16="http://schemas.microsoft.com/office/drawing/2014/main" id="{BC0D7F39-713B-48DF-A0F7-CFDCF0AC8763}"/>
                </a:ext>
              </a:extLst>
            </p:cNvPr>
            <p:cNvSpPr/>
            <p:nvPr/>
          </p:nvSpPr>
          <p:spPr>
            <a:xfrm>
              <a:off x="2546820" y="1160073"/>
              <a:ext cx="1026024" cy="1260000"/>
            </a:xfrm>
            <a:prstGeom prst="downArrow">
              <a:avLst>
                <a:gd name="adj1" fmla="val 53134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E7DD4D2-EFDF-4215-BA1A-25B134E2D885}"/>
                </a:ext>
              </a:extLst>
            </p:cNvPr>
            <p:cNvSpPr/>
            <p:nvPr/>
          </p:nvSpPr>
          <p:spPr>
            <a:xfrm>
              <a:off x="2790810" y="1160254"/>
              <a:ext cx="540000" cy="10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4">
            <a:extLst>
              <a:ext uri="{FF2B5EF4-FFF2-40B4-BE49-F238E27FC236}">
                <a16:creationId xmlns:a16="http://schemas.microsoft.com/office/drawing/2014/main" id="{9B9EB259-D895-4BDB-B85A-294205CA664F}"/>
              </a:ext>
            </a:extLst>
          </p:cNvPr>
          <p:cNvGrpSpPr/>
          <p:nvPr/>
        </p:nvGrpSpPr>
        <p:grpSpPr>
          <a:xfrm rot="7200000">
            <a:off x="6729530" y="4152686"/>
            <a:ext cx="1234800" cy="1519200"/>
            <a:chOff x="2546821" y="1160073"/>
            <a:chExt cx="1026024" cy="997920"/>
          </a:xfrm>
        </p:grpSpPr>
        <p:sp>
          <p:nvSpPr>
            <p:cNvPr id="12" name="下箭头 9">
              <a:extLst>
                <a:ext uri="{FF2B5EF4-FFF2-40B4-BE49-F238E27FC236}">
                  <a16:creationId xmlns:a16="http://schemas.microsoft.com/office/drawing/2014/main" id="{FA5EE2CB-D6FF-4D09-8E63-91E47B74C4E2}"/>
                </a:ext>
              </a:extLst>
            </p:cNvPr>
            <p:cNvSpPr/>
            <p:nvPr/>
          </p:nvSpPr>
          <p:spPr>
            <a:xfrm>
              <a:off x="2546821" y="1160073"/>
              <a:ext cx="1026024" cy="997920"/>
            </a:xfrm>
            <a:prstGeom prst="downArrow">
              <a:avLst>
                <a:gd name="adj1" fmla="val 53134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40477C0-D1B0-4D61-A862-55F74DFCDCA9}"/>
                </a:ext>
              </a:extLst>
            </p:cNvPr>
            <p:cNvSpPr/>
            <p:nvPr/>
          </p:nvSpPr>
          <p:spPr>
            <a:xfrm>
              <a:off x="2790810" y="1160254"/>
              <a:ext cx="540000" cy="10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5">
            <a:extLst>
              <a:ext uri="{FF2B5EF4-FFF2-40B4-BE49-F238E27FC236}">
                <a16:creationId xmlns:a16="http://schemas.microsoft.com/office/drawing/2014/main" id="{56C3D8E0-E8D0-4742-B077-92C2CDB4EFF8}"/>
              </a:ext>
            </a:extLst>
          </p:cNvPr>
          <p:cNvGrpSpPr/>
          <p:nvPr/>
        </p:nvGrpSpPr>
        <p:grpSpPr>
          <a:xfrm rot="14400000" flipH="1">
            <a:off x="2941232" y="4153532"/>
            <a:ext cx="1235714" cy="1517508"/>
            <a:chOff x="2546820" y="1160073"/>
            <a:chExt cx="1026024" cy="1260000"/>
          </a:xfrm>
        </p:grpSpPr>
        <p:sp>
          <p:nvSpPr>
            <p:cNvPr id="9" name="下箭头 6">
              <a:extLst>
                <a:ext uri="{FF2B5EF4-FFF2-40B4-BE49-F238E27FC236}">
                  <a16:creationId xmlns:a16="http://schemas.microsoft.com/office/drawing/2014/main" id="{CC9057E9-7D12-429C-A5E3-65E6F1A06AC4}"/>
                </a:ext>
              </a:extLst>
            </p:cNvPr>
            <p:cNvSpPr/>
            <p:nvPr/>
          </p:nvSpPr>
          <p:spPr>
            <a:xfrm>
              <a:off x="2546820" y="1160073"/>
              <a:ext cx="1026024" cy="1260000"/>
            </a:xfrm>
            <a:prstGeom prst="downArrow">
              <a:avLst>
                <a:gd name="adj1" fmla="val 53134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B836A39-761A-4782-89CD-53CEE22B7E79}"/>
                </a:ext>
              </a:extLst>
            </p:cNvPr>
            <p:cNvSpPr/>
            <p:nvPr/>
          </p:nvSpPr>
          <p:spPr>
            <a:xfrm>
              <a:off x="2790810" y="1160254"/>
              <a:ext cx="540000" cy="10800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4" name="文本框 21">
            <a:extLst>
              <a:ext uri="{FF2B5EF4-FFF2-40B4-BE49-F238E27FC236}">
                <a16:creationId xmlns:a16="http://schemas.microsoft.com/office/drawing/2014/main" id="{BFE76166-8B61-41D2-8936-CAFB40AC4842}"/>
              </a:ext>
            </a:extLst>
          </p:cNvPr>
          <p:cNvSpPr txBox="1"/>
          <p:nvPr/>
        </p:nvSpPr>
        <p:spPr>
          <a:xfrm>
            <a:off x="874773" y="315238"/>
            <a:ext cx="1847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2000" dirty="0"/>
          </a:p>
        </p:txBody>
      </p:sp>
      <p:sp>
        <p:nvSpPr>
          <p:cNvPr id="26" name="文本框 23">
            <a:extLst>
              <a:ext uri="{FF2B5EF4-FFF2-40B4-BE49-F238E27FC236}">
                <a16:creationId xmlns:a16="http://schemas.microsoft.com/office/drawing/2014/main" id="{201FB284-FB1D-4158-BFF8-0589E43B901D}"/>
              </a:ext>
            </a:extLst>
          </p:cNvPr>
          <p:cNvSpPr txBox="1"/>
          <p:nvPr/>
        </p:nvSpPr>
        <p:spPr>
          <a:xfrm>
            <a:off x="4687365" y="221250"/>
            <a:ext cx="14713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500" dirty="0">
                <a:solidFill>
                  <a:schemeClr val="accent1">
                    <a:lumMod val="50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戶外供電</a:t>
            </a:r>
            <a:endParaRPr lang="zh-CN" altLang="en-US" sz="2500" dirty="0">
              <a:solidFill>
                <a:schemeClr val="accent1">
                  <a:lumMod val="50000"/>
                </a:schemeClr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27" name="文本框 24">
            <a:extLst>
              <a:ext uri="{FF2B5EF4-FFF2-40B4-BE49-F238E27FC236}">
                <a16:creationId xmlns:a16="http://schemas.microsoft.com/office/drawing/2014/main" id="{107611A1-827F-49E3-8BAE-2FC0FCF86338}"/>
              </a:ext>
            </a:extLst>
          </p:cNvPr>
          <p:cNvSpPr txBox="1"/>
          <p:nvPr/>
        </p:nvSpPr>
        <p:spPr>
          <a:xfrm>
            <a:off x="3595794" y="666691"/>
            <a:ext cx="3654510" cy="3982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5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透明基板天線可以透過太陽能穿透來供電</a:t>
            </a:r>
            <a:endParaRPr lang="zh-CN" altLang="en-US" sz="1500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28" name="文本框 25">
            <a:extLst>
              <a:ext uri="{FF2B5EF4-FFF2-40B4-BE49-F238E27FC236}">
                <a16:creationId xmlns:a16="http://schemas.microsoft.com/office/drawing/2014/main" id="{E25956F1-16E7-47EF-A4CD-5594907F0DD6}"/>
              </a:ext>
            </a:extLst>
          </p:cNvPr>
          <p:cNvSpPr txBox="1"/>
          <p:nvPr/>
        </p:nvSpPr>
        <p:spPr>
          <a:xfrm>
            <a:off x="8163799" y="5233329"/>
            <a:ext cx="146706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500" dirty="0">
                <a:solidFill>
                  <a:schemeClr val="accent1">
                    <a:lumMod val="50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透光效率</a:t>
            </a:r>
            <a:endParaRPr lang="zh-CN" altLang="en-US" sz="2500" dirty="0">
              <a:solidFill>
                <a:schemeClr val="accent1">
                  <a:lumMod val="50000"/>
                </a:schemeClr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29" name="文本框 26">
            <a:extLst>
              <a:ext uri="{FF2B5EF4-FFF2-40B4-BE49-F238E27FC236}">
                <a16:creationId xmlns:a16="http://schemas.microsoft.com/office/drawing/2014/main" id="{10E86B69-FAA0-47B3-9733-7BAB74226F5A}"/>
              </a:ext>
            </a:extLst>
          </p:cNvPr>
          <p:cNvSpPr txBox="1"/>
          <p:nvPr/>
        </p:nvSpPr>
        <p:spPr>
          <a:xfrm>
            <a:off x="6978632" y="5627709"/>
            <a:ext cx="3837402" cy="1090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15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相較於傳統蝕刻天線，</a:t>
            </a:r>
            <a:endParaRPr lang="en-US" altLang="zh-TW" sz="1500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zh-TW" altLang="en-US" sz="15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透明基板天線具有良好的透光效率，</a:t>
            </a:r>
            <a:endParaRPr lang="en-US" altLang="zh-TW" sz="1500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  <a:p>
            <a:pPr algn="ctr">
              <a:lnSpc>
                <a:spcPct val="150000"/>
              </a:lnSpc>
            </a:pPr>
            <a:r>
              <a:rPr lang="zh-TW" altLang="en-US" sz="15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在整合自偏壓模組與通訊模組時非常容易</a:t>
            </a:r>
            <a:endParaRPr lang="zh-CN" altLang="en-US" sz="1500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30" name="文本框 27">
            <a:extLst>
              <a:ext uri="{FF2B5EF4-FFF2-40B4-BE49-F238E27FC236}">
                <a16:creationId xmlns:a16="http://schemas.microsoft.com/office/drawing/2014/main" id="{11F83058-EFF5-4233-A31F-715AE6C379B7}"/>
              </a:ext>
            </a:extLst>
          </p:cNvPr>
          <p:cNvSpPr txBox="1"/>
          <p:nvPr/>
        </p:nvSpPr>
        <p:spPr>
          <a:xfrm>
            <a:off x="1421960" y="5233329"/>
            <a:ext cx="146706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TW" altLang="en-US" sz="2500" dirty="0">
                <a:solidFill>
                  <a:schemeClr val="accent1">
                    <a:lumMod val="50000"/>
                  </a:schemeClr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尺寸縮減</a:t>
            </a:r>
            <a:endParaRPr lang="zh-CN" altLang="en-US" sz="2500" dirty="0">
              <a:solidFill>
                <a:schemeClr val="accent1">
                  <a:lumMod val="50000"/>
                </a:schemeClr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31" name="文本框 28">
            <a:extLst>
              <a:ext uri="{FF2B5EF4-FFF2-40B4-BE49-F238E27FC236}">
                <a16:creationId xmlns:a16="http://schemas.microsoft.com/office/drawing/2014/main" id="{979DEA03-C691-4198-8EC9-1E38F25A59B7}"/>
              </a:ext>
            </a:extLst>
          </p:cNvPr>
          <p:cNvSpPr txBox="1"/>
          <p:nvPr/>
        </p:nvSpPr>
        <p:spPr>
          <a:xfrm>
            <a:off x="181716" y="5627709"/>
            <a:ext cx="3947557" cy="744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15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透明基板天線可整合自偏壓模組與通訊模組，縮小整體空間</a:t>
            </a:r>
            <a:endParaRPr lang="zh-CN" altLang="en-US" sz="1500" dirty="0"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32" name="爆炸: 八角 31">
            <a:extLst>
              <a:ext uri="{FF2B5EF4-FFF2-40B4-BE49-F238E27FC236}">
                <a16:creationId xmlns:a16="http://schemas.microsoft.com/office/drawing/2014/main" id="{0E9AB99B-32ED-43D2-ACFB-E009C433E024}"/>
              </a:ext>
            </a:extLst>
          </p:cNvPr>
          <p:cNvSpPr/>
          <p:nvPr/>
        </p:nvSpPr>
        <p:spPr>
          <a:xfrm rot="21295824">
            <a:off x="7816974" y="933904"/>
            <a:ext cx="1872000" cy="1051341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700" dirty="0">
                <a:solidFill>
                  <a:schemeClr val="tx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額外優點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5B7D7208-FDB4-4EB0-8787-B24BC222891B}"/>
              </a:ext>
            </a:extLst>
          </p:cNvPr>
          <p:cNvSpPr txBox="1"/>
          <p:nvPr/>
        </p:nvSpPr>
        <p:spPr>
          <a:xfrm>
            <a:off x="7266949" y="2058786"/>
            <a:ext cx="46916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傳統未具有網格的天線導體面積為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3151.97mm^2</a:t>
            </a:r>
            <a:endParaRPr lang="zh-TW" altLang="en-US" sz="1600" dirty="0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3E767436-C1F6-488D-AE2F-D63AC0E254B3}"/>
              </a:ext>
            </a:extLst>
          </p:cNvPr>
          <p:cNvSpPr txBox="1"/>
          <p:nvPr/>
        </p:nvSpPr>
        <p:spPr>
          <a:xfrm>
            <a:off x="7831586" y="2372335"/>
            <a:ext cx="35623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本專題天線導體面積為</a:t>
            </a:r>
            <a:r>
              <a:rPr lang="en-US" altLang="zh-TW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766.98mm^2</a:t>
            </a:r>
            <a:endParaRPr lang="zh-TW" altLang="en-US" sz="1600" dirty="0"/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8EA5E3FE-3CD4-45E0-A53E-3BA8EEC4234C}"/>
              </a:ext>
            </a:extLst>
          </p:cNvPr>
          <p:cNvSpPr txBox="1"/>
          <p:nvPr/>
        </p:nvSpPr>
        <p:spPr>
          <a:xfrm>
            <a:off x="8391662" y="2670697"/>
            <a:ext cx="24421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可</a:t>
            </a:r>
            <a:r>
              <a:rPr lang="zh-TW" altLang="en-US" sz="1600" b="1" i="1" dirty="0">
                <a:solidFill>
                  <a:srgbClr val="FF0000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省下</a:t>
            </a:r>
            <a:r>
              <a:rPr lang="en-US" altLang="zh-TW" sz="1600" b="1" i="1" dirty="0">
                <a:solidFill>
                  <a:srgbClr val="FF0000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75.6%</a:t>
            </a:r>
            <a:r>
              <a:rPr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的導體面積</a:t>
            </a:r>
            <a:endParaRPr lang="en-US" altLang="zh-TW" sz="1600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algn="ctr"/>
            <a:r>
              <a:rPr lang="zh-TW" altLang="en-US" sz="16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使製作成本大幅下降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63320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6" grpId="0"/>
      <p:bldP spid="27" grpId="0"/>
      <p:bldP spid="28" grpId="0"/>
      <p:bldP spid="29" grpId="0"/>
      <p:bldP spid="30" grpId="0"/>
      <p:bldP spid="31" grpId="0"/>
      <p:bldP spid="32" grpId="0" animBg="1"/>
      <p:bldP spid="34" grpId="0"/>
      <p:bldP spid="36" grpId="0"/>
      <p:bldP spid="3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E6E7AD-E147-414E-BDFF-1FC5CF0F3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2526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000" dirty="0"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346C88-3768-42F2-91A5-57A5C8B8BF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1000" dirty="0">
                <a:hlinkClick r:id="rId2"/>
              </a:rPr>
              <a:t>https://www.futuretech.org.tw/futuretech/index.php?action=product_detail&amp;prod_no=P0008700005783</a:t>
            </a:r>
            <a:endParaRPr lang="en-US" altLang="zh-TW" sz="1000" dirty="0"/>
          </a:p>
          <a:p>
            <a:r>
              <a:rPr lang="en-US" altLang="zh-TW" sz="1000" dirty="0">
                <a:hlinkClick r:id="rId3"/>
              </a:rPr>
              <a:t>https://www.chinatimes.com/hottopic/20200131004048-260803?chdtv</a:t>
            </a:r>
            <a:endParaRPr lang="en-US" altLang="zh-TW" sz="1000" dirty="0"/>
          </a:p>
          <a:p>
            <a:r>
              <a:rPr lang="en-US" altLang="zh-TW" sz="1000" dirty="0">
                <a:hlinkClick r:id="rId4"/>
              </a:rPr>
              <a:t>https://unsplash.com/photos/7alo7OJVNVw</a:t>
            </a:r>
            <a:endParaRPr lang="en-US" altLang="zh-TW" sz="1000" dirty="0"/>
          </a:p>
          <a:p>
            <a:r>
              <a:rPr lang="en-US" altLang="zh-TW" sz="1000" dirty="0">
                <a:hlinkClick r:id="rId5"/>
              </a:rPr>
              <a:t>https://unsplash.com/photos/YY6gjfrmJmk</a:t>
            </a:r>
            <a:endParaRPr lang="en-US" altLang="zh-TW" sz="1000" dirty="0"/>
          </a:p>
          <a:p>
            <a:r>
              <a:rPr lang="en-US" altLang="zh-TW" sz="1000" dirty="0">
                <a:hlinkClick r:id="rId6"/>
              </a:rPr>
              <a:t>https://lmlablc.wordpress.com/2018/05/09/e%E6%96%87%E5%8C%96%E7%9C%BC%E8%A5%BF%E7%8F%AD%E7%89%99%E6%96%87%E4%B8%AD%E7%9A%84%E5%80%92%E5%95%8F%E8%99%9F%E6%80%8E%E9%BA%BC%E4%BE%86%E7%9A%84%EF%BC%9F/</a:t>
            </a:r>
            <a:endParaRPr lang="en-US" altLang="zh-TW" sz="1000" dirty="0"/>
          </a:p>
          <a:p>
            <a:r>
              <a:rPr lang="en-US" altLang="zh-TW" sz="1000" dirty="0">
                <a:hlinkClick r:id="rId7"/>
              </a:rPr>
              <a:t>https://shopee.tw/10-%E5%80%8D%E6%94%BE%E5%A4%A7%E6%89%8B%E6%8C%81%E5%BC%8F%E6%94%BE%E5%A4%A7%E9%8F%A1%E6%94%BE%E5%A4%A7%E9%8F%A1%E6%94%BE%E5%A4%A7%E9%8F%A1%E6%89%8B%E6%9F%84%E4%BD%8E%E8%A6%96%E8%BC%94%E5%8A%A9-10pcs-i.290993905.7554729661</a:t>
            </a:r>
            <a:endParaRPr lang="en-US" altLang="zh-TW" sz="1000" dirty="0"/>
          </a:p>
          <a:p>
            <a:r>
              <a:rPr lang="en-US" altLang="zh-TW" sz="1000" dirty="0">
                <a:hlinkClick r:id="rId8"/>
              </a:rPr>
              <a:t>https://qooah.com/2016/11/01/ppap-song-sets-guinness-world-record/</a:t>
            </a:r>
            <a:endParaRPr lang="en-US" altLang="zh-TW" sz="1000" dirty="0"/>
          </a:p>
          <a:p>
            <a:endParaRPr lang="en-US" altLang="zh-TW" sz="1000" dirty="0"/>
          </a:p>
          <a:p>
            <a:endParaRPr lang="zh-TW" altLang="en-US" sz="1000" dirty="0"/>
          </a:p>
        </p:txBody>
      </p:sp>
    </p:spTree>
    <p:extLst>
      <p:ext uri="{BB962C8B-B14F-4D97-AF65-F5344CB8AC3E}">
        <p14:creationId xmlns:p14="http://schemas.microsoft.com/office/powerpoint/2010/main" val="4293064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>
            <a:extLst>
              <a:ext uri="{FF2B5EF4-FFF2-40B4-BE49-F238E27FC236}">
                <a16:creationId xmlns:a16="http://schemas.microsoft.com/office/drawing/2014/main" id="{92C54C98-154B-435A-8BB6-D5D0487F0AD8}"/>
              </a:ext>
            </a:extLst>
          </p:cNvPr>
          <p:cNvGrpSpPr/>
          <p:nvPr/>
        </p:nvGrpSpPr>
        <p:grpSpPr>
          <a:xfrm>
            <a:off x="1800608" y="208909"/>
            <a:ext cx="8590784" cy="6440182"/>
            <a:chOff x="1800608" y="208909"/>
            <a:chExt cx="8590784" cy="6440182"/>
          </a:xfrm>
        </p:grpSpPr>
        <p:pic>
          <p:nvPicPr>
            <p:cNvPr id="4" name="圖片 3">
              <a:extLst>
                <a:ext uri="{FF2B5EF4-FFF2-40B4-BE49-F238E27FC236}">
                  <a16:creationId xmlns:a16="http://schemas.microsoft.com/office/drawing/2014/main" id="{CA5B371D-D1EB-48BB-8CB4-741A2CA96F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00608" y="208909"/>
              <a:ext cx="8590784" cy="644018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0" dist="5000" dir="5400000" sy="-100000" algn="bl" rotWithShape="0"/>
            </a:effectLst>
          </p:spPr>
        </p:pic>
        <p:pic>
          <p:nvPicPr>
            <p:cNvPr id="5" name="Picture 2" descr="電競廠商雷蛇 RAZER 出口罩！賣價超驚人 - 1">
              <a:extLst>
                <a:ext uri="{FF2B5EF4-FFF2-40B4-BE49-F238E27FC236}">
                  <a16:creationId xmlns:a16="http://schemas.microsoft.com/office/drawing/2014/main" id="{EA5E4E2F-7EB3-42F6-8933-E11FA1D8FE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7818">
              <a:off x="3122372" y="2758639"/>
              <a:ext cx="1705607" cy="8626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47257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632</TotalTime>
  <Words>487</Words>
  <Application>Microsoft Office PowerPoint</Application>
  <PresentationFormat>寬螢幕</PresentationFormat>
  <Paragraphs>54</Paragraphs>
  <Slides>27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27</vt:i4>
      </vt:variant>
    </vt:vector>
  </HeadingPairs>
  <TitlesOfParts>
    <vt:vector size="34" baseType="lpstr">
      <vt:lpstr>Microsoft JhengHei UI</vt:lpstr>
      <vt:lpstr>Microsoft JhengHei UI Light</vt:lpstr>
      <vt:lpstr>微软雅黑</vt:lpstr>
      <vt:lpstr>Arial</vt:lpstr>
      <vt:lpstr>Calibri</vt:lpstr>
      <vt:lpstr>Calibri Light</vt:lpstr>
      <vt:lpstr>Office 佈景主題</vt:lpstr>
      <vt:lpstr>整合至自偏壓收發機模組的 透明基板天線 Transparent Substrate Antennas Integrating to Self-Biased Transceiver Modules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參考資料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整合至自偏壓收發機模組的 透明基材天線 Transparent Substrate Antennas Integrating to Self-Biased Transceiver Modules</dc:title>
  <dc:creator>peter890331</dc:creator>
  <cp:lastModifiedBy> </cp:lastModifiedBy>
  <cp:revision>42</cp:revision>
  <dcterms:created xsi:type="dcterms:W3CDTF">2021-06-25T06:12:55Z</dcterms:created>
  <dcterms:modified xsi:type="dcterms:W3CDTF">2021-06-26T14:51:22Z</dcterms:modified>
</cp:coreProperties>
</file>

<file path=docProps/thumbnail.jpeg>
</file>